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329" r:id="rId3"/>
    <p:sldId id="334" r:id="rId4"/>
    <p:sldId id="389" r:id="rId5"/>
    <p:sldId id="396" r:id="rId6"/>
    <p:sldId id="397" r:id="rId7"/>
    <p:sldId id="395" r:id="rId8"/>
    <p:sldId id="390" r:id="rId9"/>
    <p:sldId id="391" r:id="rId10"/>
    <p:sldId id="392" r:id="rId11"/>
    <p:sldId id="393" r:id="rId12"/>
    <p:sldId id="398" r:id="rId13"/>
    <p:sldId id="279" r:id="rId14"/>
    <p:sldId id="282" r:id="rId15"/>
    <p:sldId id="273" r:id="rId16"/>
    <p:sldId id="267" r:id="rId17"/>
    <p:sldId id="323" r:id="rId18"/>
    <p:sldId id="364" r:id="rId19"/>
    <p:sldId id="365" r:id="rId20"/>
    <p:sldId id="394" r:id="rId21"/>
    <p:sldId id="325" r:id="rId22"/>
    <p:sldId id="327" r:id="rId23"/>
    <p:sldId id="372" r:id="rId24"/>
    <p:sldId id="360" r:id="rId25"/>
    <p:sldId id="361" r:id="rId26"/>
    <p:sldId id="355" r:id="rId27"/>
    <p:sldId id="356" r:id="rId28"/>
    <p:sldId id="357" r:id="rId29"/>
    <p:sldId id="366" r:id="rId30"/>
    <p:sldId id="369"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29" autoAdjust="0"/>
    <p:restoredTop sz="94660"/>
  </p:normalViewPr>
  <p:slideViewPr>
    <p:cSldViewPr snapToGrid="0">
      <p:cViewPr varScale="1">
        <p:scale>
          <a:sx n="73" d="100"/>
          <a:sy n="73" d="100"/>
        </p:scale>
        <p:origin x="6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Total</a:t>
            </a:r>
            <a:r>
              <a:rPr lang="en-US" baseline="0" dirty="0"/>
              <a:t> General Fund Revenue</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00B0F0"/>
            </a:solidFill>
            <a:ln>
              <a:solidFill>
                <a:schemeClr val="tx2"/>
              </a:solidFill>
            </a:ln>
          </c:spPr>
          <c:invertIfNegative val="0"/>
          <c:dPt>
            <c:idx val="23"/>
            <c:invertIfNegative val="0"/>
            <c:bubble3D val="0"/>
            <c:spPr>
              <a:solidFill>
                <a:srgbClr val="FF0000"/>
              </a:solidFill>
              <a:ln>
                <a:solidFill>
                  <a:schemeClr val="tx2"/>
                </a:solidFill>
              </a:ln>
            </c:spPr>
          </c:dPt>
          <c:dPt>
            <c:idx val="29"/>
            <c:invertIfNegative val="0"/>
            <c:bubble3D val="0"/>
            <c:spPr>
              <a:solidFill>
                <a:srgbClr val="FF0000"/>
              </a:solidFill>
              <a:ln>
                <a:solidFill>
                  <a:schemeClr val="tx2"/>
                </a:solidFill>
              </a:ln>
            </c:spPr>
          </c:dPt>
          <c:dPt>
            <c:idx val="30"/>
            <c:invertIfNegative val="0"/>
            <c:bubble3D val="0"/>
            <c:spPr>
              <a:solidFill>
                <a:srgbClr val="FF0000"/>
              </a:solidFill>
              <a:ln>
                <a:solidFill>
                  <a:schemeClr val="tx2"/>
                </a:solidFill>
              </a:ln>
            </c:spPr>
          </c:dPt>
          <c:dPt>
            <c:idx val="31"/>
            <c:invertIfNegative val="0"/>
            <c:bubble3D val="0"/>
            <c:spPr>
              <a:solidFill>
                <a:srgbClr val="FF0000"/>
              </a:solidFill>
              <a:ln>
                <a:solidFill>
                  <a:schemeClr val="tx2"/>
                </a:solidFill>
              </a:ln>
            </c:spPr>
          </c:dPt>
          <c:dPt>
            <c:idx val="35"/>
            <c:invertIfNegative val="0"/>
            <c:bubble3D val="0"/>
          </c:dPt>
          <c:dPt>
            <c:idx val="38"/>
            <c:invertIfNegative val="0"/>
            <c:bubble3D val="0"/>
          </c:dPt>
          <c:cat>
            <c:strRef>
              <c:f>Sheet1!$A$3:$A$41</c:f>
              <c:strCache>
                <c:ptCount val="39"/>
                <c:pt idx="0">
                  <c:v>FY 1978-79</c:v>
                </c:pt>
                <c:pt idx="1">
                  <c:v>FY 1979-80</c:v>
                </c:pt>
                <c:pt idx="2">
                  <c:v>FY 1980-81</c:v>
                </c:pt>
                <c:pt idx="3">
                  <c:v>FY 1981-82</c:v>
                </c:pt>
                <c:pt idx="4">
                  <c:v>FY 1982-83</c:v>
                </c:pt>
                <c:pt idx="5">
                  <c:v>FY 1983-84</c:v>
                </c:pt>
                <c:pt idx="6">
                  <c:v>FY 1984-85</c:v>
                </c:pt>
                <c:pt idx="7">
                  <c:v>FY 1985-86</c:v>
                </c:pt>
                <c:pt idx="8">
                  <c:v>FY 1986-87</c:v>
                </c:pt>
                <c:pt idx="9">
                  <c:v>FY 1987-88</c:v>
                </c:pt>
                <c:pt idx="10">
                  <c:v>FY 1988-89</c:v>
                </c:pt>
                <c:pt idx="11">
                  <c:v>FY 1989-90</c:v>
                </c:pt>
                <c:pt idx="12">
                  <c:v>FY 1990-91</c:v>
                </c:pt>
                <c:pt idx="13">
                  <c:v>FY 1991-92</c:v>
                </c:pt>
                <c:pt idx="14">
                  <c:v>FY 1992-93</c:v>
                </c:pt>
                <c:pt idx="15">
                  <c:v>FY 1993-94</c:v>
                </c:pt>
                <c:pt idx="16">
                  <c:v>FY 1994-95</c:v>
                </c:pt>
                <c:pt idx="17">
                  <c:v>FY 1995-96</c:v>
                </c:pt>
                <c:pt idx="18">
                  <c:v>FY 1996-97</c:v>
                </c:pt>
                <c:pt idx="19">
                  <c:v>FY 1997-98</c:v>
                </c:pt>
                <c:pt idx="20">
                  <c:v>FY 1998-99</c:v>
                </c:pt>
                <c:pt idx="21">
                  <c:v>FY 1999-00</c:v>
                </c:pt>
                <c:pt idx="22">
                  <c:v>FY 2000-01</c:v>
                </c:pt>
                <c:pt idx="23">
                  <c:v>FY 2001-02</c:v>
                </c:pt>
                <c:pt idx="24">
                  <c:v>FY 2002-03</c:v>
                </c:pt>
                <c:pt idx="25">
                  <c:v>FY 2003-04</c:v>
                </c:pt>
                <c:pt idx="26">
                  <c:v>FY 2004-05</c:v>
                </c:pt>
                <c:pt idx="27">
                  <c:v>FY 2005-06</c:v>
                </c:pt>
                <c:pt idx="28">
                  <c:v>FY 2006-07</c:v>
                </c:pt>
                <c:pt idx="29">
                  <c:v>FY 2007-08</c:v>
                </c:pt>
                <c:pt idx="30">
                  <c:v>FY 2008-09</c:v>
                </c:pt>
                <c:pt idx="31">
                  <c:v>FY 2009-10</c:v>
                </c:pt>
                <c:pt idx="32">
                  <c:v>FY 2010-11</c:v>
                </c:pt>
                <c:pt idx="33">
                  <c:v>FY 2011-12</c:v>
                </c:pt>
                <c:pt idx="34">
                  <c:v>FY 2012-13</c:v>
                </c:pt>
                <c:pt idx="35">
                  <c:v>FY 2013-14</c:v>
                </c:pt>
                <c:pt idx="36">
                  <c:v>FY 2014-15</c:v>
                </c:pt>
                <c:pt idx="37">
                  <c:v>FY 2015-16</c:v>
                </c:pt>
                <c:pt idx="38">
                  <c:v>FY 2016-17 est **</c:v>
                </c:pt>
              </c:strCache>
            </c:strRef>
          </c:cat>
          <c:val>
            <c:numRef>
              <c:f>Sheet1!$B$3:$B$41</c:f>
              <c:numCache>
                <c:formatCode>#,##0</c:formatCode>
                <c:ptCount val="39"/>
                <c:pt idx="0">
                  <c:v>1426842802</c:v>
                </c:pt>
                <c:pt idx="1">
                  <c:v>1598097635</c:v>
                </c:pt>
                <c:pt idx="2">
                  <c:v>1709217424</c:v>
                </c:pt>
                <c:pt idx="3">
                  <c:v>1804169048</c:v>
                </c:pt>
                <c:pt idx="4">
                  <c:v>1969930040</c:v>
                </c:pt>
                <c:pt idx="5">
                  <c:v>2228210095</c:v>
                </c:pt>
                <c:pt idx="6">
                  <c:v>2393372198</c:v>
                </c:pt>
                <c:pt idx="7">
                  <c:v>2509288133</c:v>
                </c:pt>
                <c:pt idx="8">
                  <c:v>2692754087</c:v>
                </c:pt>
                <c:pt idx="9">
                  <c:v>2938379079</c:v>
                </c:pt>
                <c:pt idx="10">
                  <c:v>3142454774</c:v>
                </c:pt>
                <c:pt idx="11">
                  <c:v>3294770987</c:v>
                </c:pt>
                <c:pt idx="12">
                  <c:v>3305427735</c:v>
                </c:pt>
                <c:pt idx="13">
                  <c:v>3341586687</c:v>
                </c:pt>
                <c:pt idx="14">
                  <c:v>3672593567</c:v>
                </c:pt>
                <c:pt idx="15">
                  <c:v>4024492900</c:v>
                </c:pt>
                <c:pt idx="16">
                  <c:v>4233539860</c:v>
                </c:pt>
                <c:pt idx="17">
                  <c:v>4345990099</c:v>
                </c:pt>
                <c:pt idx="18">
                  <c:v>4588316094</c:v>
                </c:pt>
                <c:pt idx="19">
                  <c:v>4845701565</c:v>
                </c:pt>
                <c:pt idx="20">
                  <c:v>5268274883</c:v>
                </c:pt>
                <c:pt idx="21">
                  <c:v>5387328255</c:v>
                </c:pt>
                <c:pt idx="22">
                  <c:v>5484292839</c:v>
                </c:pt>
                <c:pt idx="23">
                  <c:v>5300557851</c:v>
                </c:pt>
                <c:pt idx="24">
                  <c:v>5305054270</c:v>
                </c:pt>
                <c:pt idx="25">
                  <c:v>5571105806</c:v>
                </c:pt>
                <c:pt idx="26">
                  <c:v>6005944333</c:v>
                </c:pt>
                <c:pt idx="27">
                  <c:v>6586892020</c:v>
                </c:pt>
                <c:pt idx="28">
                  <c:v>7124792158</c:v>
                </c:pt>
                <c:pt idx="29">
                  <c:v>6902435004</c:v>
                </c:pt>
                <c:pt idx="30">
                  <c:v>6041464093</c:v>
                </c:pt>
                <c:pt idx="31">
                  <c:v>5719280907</c:v>
                </c:pt>
                <c:pt idx="32">
                  <c:v>6086701547</c:v>
                </c:pt>
                <c:pt idx="33">
                  <c:v>6401016038</c:v>
                </c:pt>
                <c:pt idx="34">
                  <c:v>6924840185</c:v>
                </c:pt>
                <c:pt idx="35">
                  <c:v>7033248630</c:v>
                </c:pt>
                <c:pt idx="36">
                  <c:v>7513081118</c:v>
                </c:pt>
                <c:pt idx="37">
                  <c:v>7839424028</c:v>
                </c:pt>
                <c:pt idx="38">
                  <c:v>8235752000</c:v>
                </c:pt>
              </c:numCache>
            </c:numRef>
          </c:val>
        </c:ser>
        <c:dLbls>
          <c:showLegendKey val="0"/>
          <c:showVal val="0"/>
          <c:showCatName val="0"/>
          <c:showSerName val="0"/>
          <c:showPercent val="0"/>
          <c:showBubbleSize val="0"/>
        </c:dLbls>
        <c:gapWidth val="150"/>
        <c:shape val="box"/>
        <c:axId val="173179048"/>
        <c:axId val="173179440"/>
        <c:axId val="0"/>
      </c:bar3DChart>
      <c:catAx>
        <c:axId val="173179048"/>
        <c:scaling>
          <c:orientation val="minMax"/>
        </c:scaling>
        <c:delete val="0"/>
        <c:axPos val="b"/>
        <c:numFmt formatCode="General" sourceLinked="0"/>
        <c:majorTickMark val="out"/>
        <c:minorTickMark val="none"/>
        <c:tickLblPos val="nextTo"/>
        <c:txPr>
          <a:bodyPr/>
          <a:lstStyle/>
          <a:p>
            <a:pPr>
              <a:defRPr sz="600"/>
            </a:pPr>
            <a:endParaRPr lang="en-US"/>
          </a:p>
        </c:txPr>
        <c:crossAx val="173179440"/>
        <c:crosses val="autoZero"/>
        <c:auto val="1"/>
        <c:lblAlgn val="ctr"/>
        <c:lblOffset val="100"/>
        <c:noMultiLvlLbl val="0"/>
      </c:catAx>
      <c:valAx>
        <c:axId val="173179440"/>
        <c:scaling>
          <c:orientation val="minMax"/>
        </c:scaling>
        <c:delete val="0"/>
        <c:axPos val="l"/>
        <c:majorGridlines/>
        <c:numFmt formatCode="#,##0" sourceLinked="1"/>
        <c:majorTickMark val="out"/>
        <c:minorTickMark val="none"/>
        <c:tickLblPos val="nextTo"/>
        <c:txPr>
          <a:bodyPr/>
          <a:lstStyle/>
          <a:p>
            <a:pPr>
              <a:defRPr sz="900"/>
            </a:pPr>
            <a:endParaRPr lang="en-US"/>
          </a:p>
        </c:txPr>
        <c:crossAx val="17317904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BSC Estimate Provided for the Budget and the BSC Appropriated</a:t>
            </a:r>
          </a:p>
        </c:rich>
      </c:tx>
      <c:layout/>
      <c:overlay val="0"/>
    </c:title>
    <c:autoTitleDeleted val="0"/>
    <c:plotArea>
      <c:layout/>
      <c:lineChart>
        <c:grouping val="standard"/>
        <c:varyColors val="0"/>
        <c:ser>
          <c:idx val="0"/>
          <c:order val="0"/>
          <c:tx>
            <c:strRef>
              <c:f>Sheet1!$B$1:$B$4</c:f>
              <c:strCache>
                <c:ptCount val="4"/>
                <c:pt idx="0">
                  <c:v>Estimate</c:v>
                </c:pt>
                <c:pt idx="1">
                  <c:v>of BSC</c:v>
                </c:pt>
                <c:pt idx="2">
                  <c:v>for budget</c:v>
                </c:pt>
              </c:strCache>
            </c:strRef>
          </c:tx>
          <c:spPr>
            <a:ln>
              <a:solidFill>
                <a:srgbClr val="00B0F0"/>
              </a:solidFill>
            </a:ln>
          </c:spPr>
          <c:marker>
            <c:symbol val="none"/>
          </c:marker>
          <c:dLbls>
            <c:spPr>
              <a:noFill/>
              <a:ln>
                <a:noFill/>
              </a:ln>
              <a:effectLst/>
            </c:spPr>
            <c:txPr>
              <a:bodyPr rot="5400000" vert="horz"/>
              <a:lstStyle/>
              <a:p>
                <a:pPr>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Sheet1!$A$6:$A$32</c:f>
              <c:strCache>
                <c:ptCount val="27"/>
                <c:pt idx="0">
                  <c:v>91</c:v>
                </c:pt>
                <c:pt idx="1">
                  <c:v>92</c:v>
                </c:pt>
                <c:pt idx="2">
                  <c:v>93</c:v>
                </c:pt>
                <c:pt idx="3">
                  <c:v>94</c:v>
                </c:pt>
                <c:pt idx="4">
                  <c:v>95</c:v>
                </c:pt>
                <c:pt idx="5">
                  <c:v>96</c:v>
                </c:pt>
                <c:pt idx="6">
                  <c:v>97</c:v>
                </c:pt>
                <c:pt idx="7">
                  <c:v>97</c:v>
                </c:pt>
                <c:pt idx="8">
                  <c:v>99</c:v>
                </c:pt>
                <c:pt idx="9">
                  <c:v>00</c:v>
                </c:pt>
                <c:pt idx="10">
                  <c:v>01</c:v>
                </c:pt>
                <c:pt idx="11">
                  <c:v>02</c:v>
                </c:pt>
                <c:pt idx="12">
                  <c:v>03</c:v>
                </c:pt>
                <c:pt idx="13">
                  <c:v>04</c:v>
                </c:pt>
                <c:pt idx="14">
                  <c:v>05</c:v>
                </c:pt>
                <c:pt idx="15">
                  <c:v>06</c:v>
                </c:pt>
                <c:pt idx="16">
                  <c:v>07</c:v>
                </c:pt>
                <c:pt idx="17">
                  <c:v>08</c:v>
                </c:pt>
                <c:pt idx="18">
                  <c:v>09</c:v>
                </c:pt>
                <c:pt idx="19">
                  <c:v>10</c:v>
                </c:pt>
                <c:pt idx="20">
                  <c:v>11</c:v>
                </c:pt>
                <c:pt idx="21">
                  <c:v>12</c:v>
                </c:pt>
                <c:pt idx="22">
                  <c:v>13</c:v>
                </c:pt>
                <c:pt idx="23">
                  <c:v>14</c:v>
                </c:pt>
                <c:pt idx="24">
                  <c:v>15</c:v>
                </c:pt>
                <c:pt idx="25">
                  <c:v>16</c:v>
                </c:pt>
                <c:pt idx="26">
                  <c:v>17</c:v>
                </c:pt>
              </c:strCache>
            </c:strRef>
          </c:cat>
          <c:val>
            <c:numRef>
              <c:f>Sheet1!$B$6:$B$32</c:f>
              <c:numCache>
                <c:formatCode>#,##0</c:formatCode>
                <c:ptCount val="27"/>
                <c:pt idx="0">
                  <c:v>1539</c:v>
                </c:pt>
                <c:pt idx="1">
                  <c:v>1562</c:v>
                </c:pt>
                <c:pt idx="2">
                  <c:v>1604</c:v>
                </c:pt>
                <c:pt idx="3">
                  <c:v>1651</c:v>
                </c:pt>
                <c:pt idx="4">
                  <c:v>1652</c:v>
                </c:pt>
                <c:pt idx="5">
                  <c:v>1718</c:v>
                </c:pt>
                <c:pt idx="6">
                  <c:v>1778</c:v>
                </c:pt>
                <c:pt idx="7">
                  <c:v>1839</c:v>
                </c:pt>
                <c:pt idx="8">
                  <c:v>1879</c:v>
                </c:pt>
                <c:pt idx="9">
                  <c:v>1937</c:v>
                </c:pt>
                <c:pt idx="10">
                  <c:v>2012</c:v>
                </c:pt>
                <c:pt idx="11">
                  <c:v>2073</c:v>
                </c:pt>
                <c:pt idx="12">
                  <c:v>2133</c:v>
                </c:pt>
                <c:pt idx="13">
                  <c:v>2201</c:v>
                </c:pt>
                <c:pt idx="14">
                  <c:v>2234</c:v>
                </c:pt>
                <c:pt idx="15">
                  <c:v>2290</c:v>
                </c:pt>
                <c:pt idx="16">
                  <c:v>2367</c:v>
                </c:pt>
                <c:pt idx="17">
                  <c:v>2476</c:v>
                </c:pt>
                <c:pt idx="18">
                  <c:v>2578</c:v>
                </c:pt>
                <c:pt idx="19">
                  <c:v>2687</c:v>
                </c:pt>
                <c:pt idx="20">
                  <c:v>2720</c:v>
                </c:pt>
                <c:pt idx="21">
                  <c:v>2790</c:v>
                </c:pt>
                <c:pt idx="22">
                  <c:v>2790</c:v>
                </c:pt>
                <c:pt idx="23">
                  <c:v>2771</c:v>
                </c:pt>
                <c:pt idx="24">
                  <c:v>2742</c:v>
                </c:pt>
                <c:pt idx="25">
                  <c:v>2801</c:v>
                </c:pt>
                <c:pt idx="26">
                  <c:v>2933</c:v>
                </c:pt>
              </c:numCache>
            </c:numRef>
          </c:val>
          <c:smooth val="0"/>
        </c:ser>
        <c:ser>
          <c:idx val="1"/>
          <c:order val="1"/>
          <c:tx>
            <c:strRef>
              <c:f>Sheet1!$C$1:$C$4</c:f>
              <c:strCache>
                <c:ptCount val="4"/>
                <c:pt idx="0">
                  <c:v>BSC</c:v>
                </c:pt>
                <c:pt idx="1">
                  <c:v>Appropriated</c:v>
                </c:pt>
              </c:strCache>
            </c:strRef>
          </c:tx>
          <c:spPr>
            <a:ln>
              <a:solidFill>
                <a:srgbClr val="FF0000"/>
              </a:solidFill>
            </a:ln>
          </c:spPr>
          <c:marker>
            <c:symbol val="none"/>
          </c:marker>
          <c:dPt>
            <c:idx val="23"/>
            <c:bubble3D val="0"/>
          </c:dPt>
          <c:dLbls>
            <c:spPr>
              <a:noFill/>
              <a:ln>
                <a:noFill/>
              </a:ln>
              <a:effectLst/>
            </c:spPr>
            <c:txPr>
              <a:bodyPr rot="5400000" vert="horz"/>
              <a:lstStyle/>
              <a:p>
                <a:pPr>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Sheet1!$A$6:$A$32</c:f>
              <c:strCache>
                <c:ptCount val="27"/>
                <c:pt idx="0">
                  <c:v>91</c:v>
                </c:pt>
                <c:pt idx="1">
                  <c:v>92</c:v>
                </c:pt>
                <c:pt idx="2">
                  <c:v>93</c:v>
                </c:pt>
                <c:pt idx="3">
                  <c:v>94</c:v>
                </c:pt>
                <c:pt idx="4">
                  <c:v>95</c:v>
                </c:pt>
                <c:pt idx="5">
                  <c:v>96</c:v>
                </c:pt>
                <c:pt idx="6">
                  <c:v>97</c:v>
                </c:pt>
                <c:pt idx="7">
                  <c:v>97</c:v>
                </c:pt>
                <c:pt idx="8">
                  <c:v>99</c:v>
                </c:pt>
                <c:pt idx="9">
                  <c:v>00</c:v>
                </c:pt>
                <c:pt idx="10">
                  <c:v>01</c:v>
                </c:pt>
                <c:pt idx="11">
                  <c:v>02</c:v>
                </c:pt>
                <c:pt idx="12">
                  <c:v>03</c:v>
                </c:pt>
                <c:pt idx="13">
                  <c:v>04</c:v>
                </c:pt>
                <c:pt idx="14">
                  <c:v>05</c:v>
                </c:pt>
                <c:pt idx="15">
                  <c:v>06</c:v>
                </c:pt>
                <c:pt idx="16">
                  <c:v>07</c:v>
                </c:pt>
                <c:pt idx="17">
                  <c:v>08</c:v>
                </c:pt>
                <c:pt idx="18">
                  <c:v>09</c:v>
                </c:pt>
                <c:pt idx="19">
                  <c:v>10</c:v>
                </c:pt>
                <c:pt idx="20">
                  <c:v>11</c:v>
                </c:pt>
                <c:pt idx="21">
                  <c:v>12</c:v>
                </c:pt>
                <c:pt idx="22">
                  <c:v>13</c:v>
                </c:pt>
                <c:pt idx="23">
                  <c:v>14</c:v>
                </c:pt>
                <c:pt idx="24">
                  <c:v>15</c:v>
                </c:pt>
                <c:pt idx="25">
                  <c:v>16</c:v>
                </c:pt>
                <c:pt idx="26">
                  <c:v>17</c:v>
                </c:pt>
              </c:strCache>
            </c:strRef>
          </c:cat>
          <c:val>
            <c:numRef>
              <c:f>Sheet1!$C$6:$C$32</c:f>
              <c:numCache>
                <c:formatCode>#,##0</c:formatCode>
                <c:ptCount val="27"/>
                <c:pt idx="0">
                  <c:v>1539</c:v>
                </c:pt>
                <c:pt idx="1">
                  <c:v>1562</c:v>
                </c:pt>
                <c:pt idx="2">
                  <c:v>1585</c:v>
                </c:pt>
                <c:pt idx="3">
                  <c:v>1581</c:v>
                </c:pt>
                <c:pt idx="4">
                  <c:v>1619</c:v>
                </c:pt>
                <c:pt idx="5">
                  <c:v>1684</c:v>
                </c:pt>
                <c:pt idx="6">
                  <c:v>1760</c:v>
                </c:pt>
                <c:pt idx="7">
                  <c:v>1839</c:v>
                </c:pt>
                <c:pt idx="8">
                  <c:v>1879</c:v>
                </c:pt>
                <c:pt idx="9">
                  <c:v>1937</c:v>
                </c:pt>
                <c:pt idx="10">
                  <c:v>2012</c:v>
                </c:pt>
                <c:pt idx="11">
                  <c:v>2073</c:v>
                </c:pt>
                <c:pt idx="12">
                  <c:v>2033</c:v>
                </c:pt>
                <c:pt idx="13">
                  <c:v>1777</c:v>
                </c:pt>
                <c:pt idx="14">
                  <c:v>1852</c:v>
                </c:pt>
                <c:pt idx="15">
                  <c:v>2290</c:v>
                </c:pt>
                <c:pt idx="16">
                  <c:v>2367</c:v>
                </c:pt>
                <c:pt idx="17">
                  <c:v>2476</c:v>
                </c:pt>
                <c:pt idx="18">
                  <c:v>2578</c:v>
                </c:pt>
                <c:pt idx="19">
                  <c:v>2034</c:v>
                </c:pt>
                <c:pt idx="20">
                  <c:v>1630</c:v>
                </c:pt>
                <c:pt idx="21">
                  <c:v>1880</c:v>
                </c:pt>
                <c:pt idx="22">
                  <c:v>2012</c:v>
                </c:pt>
                <c:pt idx="23">
                  <c:v>2101</c:v>
                </c:pt>
                <c:pt idx="24">
                  <c:v>2120</c:v>
                </c:pt>
                <c:pt idx="25">
                  <c:v>2220</c:v>
                </c:pt>
                <c:pt idx="26">
                  <c:v>2350</c:v>
                </c:pt>
              </c:numCache>
            </c:numRef>
          </c:val>
          <c:smooth val="0"/>
        </c:ser>
        <c:dLbls>
          <c:showLegendKey val="0"/>
          <c:showVal val="0"/>
          <c:showCatName val="0"/>
          <c:showSerName val="0"/>
          <c:showPercent val="0"/>
          <c:showBubbleSize val="0"/>
        </c:dLbls>
        <c:smooth val="0"/>
        <c:axId val="243142560"/>
        <c:axId val="173178264"/>
      </c:lineChart>
      <c:catAx>
        <c:axId val="243142560"/>
        <c:scaling>
          <c:orientation val="minMax"/>
        </c:scaling>
        <c:delete val="0"/>
        <c:axPos val="b"/>
        <c:numFmt formatCode="General" sourceLinked="0"/>
        <c:majorTickMark val="out"/>
        <c:minorTickMark val="none"/>
        <c:tickLblPos val="nextTo"/>
        <c:crossAx val="173178264"/>
        <c:crosses val="autoZero"/>
        <c:auto val="1"/>
        <c:lblAlgn val="ctr"/>
        <c:lblOffset val="100"/>
        <c:noMultiLvlLbl val="0"/>
      </c:catAx>
      <c:valAx>
        <c:axId val="173178264"/>
        <c:scaling>
          <c:orientation val="minMax"/>
          <c:max val="3000"/>
          <c:min val="1000"/>
        </c:scaling>
        <c:delete val="0"/>
        <c:axPos val="l"/>
        <c:majorGridlines/>
        <c:numFmt formatCode="#,##0" sourceLinked="1"/>
        <c:majorTickMark val="out"/>
        <c:minorTickMark val="none"/>
        <c:tickLblPos val="nextTo"/>
        <c:crossAx val="243142560"/>
        <c:crosses val="autoZero"/>
        <c:crossBetween val="between"/>
        <c:majorUnit val="200"/>
      </c:valAx>
    </c:plotArea>
    <c:legend>
      <c:legendPos val="b"/>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Local Government Fund</a:t>
            </a:r>
          </a:p>
        </c:rich>
      </c:tx>
      <c:layout>
        <c:manualLayout>
          <c:xMode val="edge"/>
          <c:yMode val="edge"/>
          <c:x val="0.28314817984708429"/>
          <c:y val="8.7067366579177598E-3"/>
        </c:manualLayout>
      </c:layout>
      <c:overlay val="0"/>
    </c:title>
    <c:autoTitleDeleted val="0"/>
    <c:plotArea>
      <c:layout>
        <c:manualLayout>
          <c:layoutTarget val="inner"/>
          <c:xMode val="edge"/>
          <c:yMode val="edge"/>
          <c:x val="0.12147273164594241"/>
          <c:y val="9.3129345950845127E-2"/>
          <c:w val="0.74903527255253466"/>
          <c:h val="0.75486287330667401"/>
        </c:manualLayout>
      </c:layout>
      <c:lineChart>
        <c:grouping val="standard"/>
        <c:varyColors val="0"/>
        <c:ser>
          <c:idx val="0"/>
          <c:order val="0"/>
          <c:tx>
            <c:strRef>
              <c:f>Sheet1!$B$2:$B$3</c:f>
              <c:strCache>
                <c:ptCount val="2"/>
                <c:pt idx="0">
                  <c:v>Actual</c:v>
                </c:pt>
              </c:strCache>
            </c:strRef>
          </c:tx>
          <c:spPr>
            <a:ln w="28575"/>
          </c:spPr>
          <c:cat>
            <c:strRef>
              <c:f>Sheet1!$A$4:$A$20</c:f>
              <c:strCach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strCache>
            </c:strRef>
          </c:cat>
          <c:val>
            <c:numRef>
              <c:f>Sheet1!$B$4:$B$20</c:f>
              <c:numCache>
                <c:formatCode>#,##0</c:formatCode>
                <c:ptCount val="17"/>
                <c:pt idx="0">
                  <c:v>221874595</c:v>
                </c:pt>
                <c:pt idx="1">
                  <c:v>225303162</c:v>
                </c:pt>
                <c:pt idx="2">
                  <c:v>228614568</c:v>
                </c:pt>
                <c:pt idx="3">
                  <c:v>221874595</c:v>
                </c:pt>
                <c:pt idx="4">
                  <c:v>223551057</c:v>
                </c:pt>
                <c:pt idx="5">
                  <c:v>230232591</c:v>
                </c:pt>
                <c:pt idx="6">
                  <c:v>249347728</c:v>
                </c:pt>
                <c:pt idx="7">
                  <c:v>280171196</c:v>
                </c:pt>
                <c:pt idx="8">
                  <c:v>280180502</c:v>
                </c:pt>
                <c:pt idx="9">
                  <c:v>230232591</c:v>
                </c:pt>
                <c:pt idx="10">
                  <c:v>202619411</c:v>
                </c:pt>
                <c:pt idx="11">
                  <c:v>182619411</c:v>
                </c:pt>
                <c:pt idx="12">
                  <c:v>212619411</c:v>
                </c:pt>
                <c:pt idx="13">
                  <c:v>212619411</c:v>
                </c:pt>
                <c:pt idx="14">
                  <c:v>212619411</c:v>
                </c:pt>
                <c:pt idx="15">
                  <c:v>212619411</c:v>
                </c:pt>
                <c:pt idx="16">
                  <c:v>223219411</c:v>
                </c:pt>
              </c:numCache>
            </c:numRef>
          </c:val>
          <c:smooth val="0"/>
        </c:ser>
        <c:ser>
          <c:idx val="1"/>
          <c:order val="1"/>
          <c:tx>
            <c:strRef>
              <c:f>Sheet1!$C$2:$C$3</c:f>
              <c:strCache>
                <c:ptCount val="2"/>
                <c:pt idx="0">
                  <c:v>Statute</c:v>
                </c:pt>
              </c:strCache>
            </c:strRef>
          </c:tx>
          <c:spPr>
            <a:ln w="28575">
              <a:solidFill>
                <a:srgbClr val="00B0F0"/>
              </a:solidFill>
            </a:ln>
          </c:spPr>
          <c:marker>
            <c:spPr>
              <a:solidFill>
                <a:srgbClr val="0070C0"/>
              </a:solidFill>
              <a:ln>
                <a:solidFill>
                  <a:srgbClr val="00B0F0"/>
                </a:solidFill>
              </a:ln>
            </c:spPr>
          </c:marker>
          <c:cat>
            <c:strRef>
              <c:f>Sheet1!$A$4:$A$20</c:f>
              <c:strCach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strCache>
            </c:strRef>
          </c:cat>
          <c:val>
            <c:numRef>
              <c:f>Sheet1!$C$4:$C$20</c:f>
              <c:numCache>
                <c:formatCode>#,##0</c:formatCode>
                <c:ptCount val="17"/>
                <c:pt idx="0">
                  <c:v>221874595</c:v>
                </c:pt>
                <c:pt idx="1">
                  <c:v>228731729</c:v>
                </c:pt>
                <c:pt idx="2">
                  <c:v>235354541</c:v>
                </c:pt>
                <c:pt idx="3">
                  <c:v>221874595</c:v>
                </c:pt>
                <c:pt idx="4">
                  <c:v>223551057</c:v>
                </c:pt>
                <c:pt idx="5">
                  <c:v>230232591</c:v>
                </c:pt>
                <c:pt idx="6">
                  <c:v>249347728</c:v>
                </c:pt>
                <c:pt idx="7">
                  <c:v>280171196</c:v>
                </c:pt>
                <c:pt idx="8">
                  <c:v>299632631</c:v>
                </c:pt>
                <c:pt idx="9">
                  <c:v>287657747</c:v>
                </c:pt>
                <c:pt idx="10">
                  <c:v>249487775</c:v>
                </c:pt>
                <c:pt idx="11">
                  <c:v>235885310</c:v>
                </c:pt>
                <c:pt idx="12">
                  <c:v>253495377</c:v>
                </c:pt>
                <c:pt idx="13">
                  <c:v>263600787</c:v>
                </c:pt>
                <c:pt idx="14">
                  <c:v>287530931</c:v>
                </c:pt>
                <c:pt idx="15">
                  <c:v>294857542</c:v>
                </c:pt>
                <c:pt idx="16">
                  <c:v>313217526</c:v>
                </c:pt>
              </c:numCache>
            </c:numRef>
          </c:val>
          <c:smooth val="0"/>
        </c:ser>
        <c:dLbls>
          <c:showLegendKey val="0"/>
          <c:showVal val="0"/>
          <c:showCatName val="0"/>
          <c:showSerName val="0"/>
          <c:showPercent val="0"/>
          <c:showBubbleSize val="0"/>
        </c:dLbls>
        <c:marker val="1"/>
        <c:smooth val="0"/>
        <c:axId val="242780560"/>
        <c:axId val="242780168"/>
      </c:lineChart>
      <c:catAx>
        <c:axId val="242780560"/>
        <c:scaling>
          <c:orientation val="minMax"/>
        </c:scaling>
        <c:delete val="0"/>
        <c:axPos val="b"/>
        <c:numFmt formatCode="General" sourceLinked="0"/>
        <c:majorTickMark val="out"/>
        <c:minorTickMark val="none"/>
        <c:tickLblPos val="nextTo"/>
        <c:crossAx val="242780168"/>
        <c:crosses val="autoZero"/>
        <c:auto val="1"/>
        <c:lblAlgn val="ctr"/>
        <c:lblOffset val="100"/>
        <c:noMultiLvlLbl val="0"/>
      </c:catAx>
      <c:valAx>
        <c:axId val="242780168"/>
        <c:scaling>
          <c:orientation val="minMax"/>
        </c:scaling>
        <c:delete val="0"/>
        <c:axPos val="l"/>
        <c:majorGridlines/>
        <c:numFmt formatCode="#,##0" sourceLinked="1"/>
        <c:majorTickMark val="out"/>
        <c:minorTickMark val="none"/>
        <c:tickLblPos val="nextTo"/>
        <c:crossAx val="242780560"/>
        <c:crosses val="autoZero"/>
        <c:crossBetween val="between"/>
      </c:valAx>
    </c:plotArea>
    <c:legend>
      <c:legendPos val="r"/>
      <c:layout>
        <c:manualLayout>
          <c:xMode val="edge"/>
          <c:yMode val="edge"/>
          <c:x val="0.8888095284259222"/>
          <c:y val="0.49418222893807529"/>
          <c:w val="0.10120782199547139"/>
          <c:h val="0.10476488807469454"/>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69782038114787E-2"/>
          <c:y val="2.5179762685914261E-2"/>
          <c:w val="0.8996451938072958"/>
          <c:h val="0.82547127898075245"/>
        </c:manualLayout>
      </c:layout>
      <c:barChart>
        <c:barDir val="col"/>
        <c:grouping val="clustered"/>
        <c:varyColors val="0"/>
        <c:ser>
          <c:idx val="0"/>
          <c:order val="0"/>
          <c:tx>
            <c:strRef>
              <c:f>Sheet1!$B$1</c:f>
              <c:strCache>
                <c:ptCount val="1"/>
                <c:pt idx="0">
                  <c:v>Employer &amp; Employee Contributions Received</c:v>
                </c:pt>
              </c:strCache>
            </c:strRef>
          </c:tx>
          <c:spPr>
            <a:solidFill>
              <a:schemeClr val="accent1"/>
            </a:solidFill>
            <a:ln>
              <a:noFill/>
            </a:ln>
            <a:effectLst/>
          </c:spPr>
          <c:invertIfNegative val="0"/>
          <c:dPt>
            <c:idx val="0"/>
            <c:invertIfNegative val="0"/>
            <c:bubble3D val="0"/>
            <c:spPr>
              <a:solidFill>
                <a:schemeClr val="accent1"/>
              </a:solidFill>
              <a:ln>
                <a:noFill/>
              </a:ln>
              <a:effectLst/>
            </c:spPr>
          </c:dPt>
          <c:dLbls>
            <c:dLbl>
              <c:idx val="0"/>
              <c:spPr>
                <a:noFill/>
                <a:ln>
                  <a:noFill/>
                </a:ln>
                <a:effectLst/>
              </c:spPr>
              <c:txPr>
                <a:bodyPr rot="-5400000" spcFirstLastPara="1" vertOverflow="overflow" horzOverflow="overflow" vert="horz" wrap="square" lIns="38100" tIns="19050" rIns="38100" bIns="19050" anchor="ctr" anchorCtr="1">
                  <a:norm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Lst>
            </c:dLbl>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Sheet1!$B$2:$B$11</c:f>
              <c:numCache>
                <c:formatCode>"$"#,##0</c:formatCode>
                <c:ptCount val="10"/>
                <c:pt idx="0">
                  <c:v>1075913000</c:v>
                </c:pt>
                <c:pt idx="1">
                  <c:v>1149472000</c:v>
                </c:pt>
                <c:pt idx="2">
                  <c:v>1315114000</c:v>
                </c:pt>
                <c:pt idx="3">
                  <c:v>1392374000</c:v>
                </c:pt>
                <c:pt idx="4">
                  <c:v>1379784000</c:v>
                </c:pt>
                <c:pt idx="5">
                  <c:v>1370513000</c:v>
                </c:pt>
                <c:pt idx="6">
                  <c:v>1411470000</c:v>
                </c:pt>
                <c:pt idx="7">
                  <c:v>1622940000</c:v>
                </c:pt>
                <c:pt idx="8">
                  <c:v>1615429000</c:v>
                </c:pt>
                <c:pt idx="9">
                  <c:v>1738585000</c:v>
                </c:pt>
              </c:numCache>
            </c:numRef>
          </c:val>
        </c:ser>
        <c:ser>
          <c:idx val="1"/>
          <c:order val="1"/>
          <c:tx>
            <c:strRef>
              <c:f>Sheet1!$C$1</c:f>
              <c:strCache>
                <c:ptCount val="1"/>
                <c:pt idx="0">
                  <c:v>Regular Retirement Benefits Paid</c:v>
                </c:pt>
              </c:strCache>
            </c:strRef>
          </c:tx>
          <c:spPr>
            <a:solidFill>
              <a:srgbClr val="FF5050"/>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Sheet1!$C$2:$C$11</c:f>
              <c:numCache>
                <c:formatCode>"$"#,##0</c:formatCode>
                <c:ptCount val="10"/>
                <c:pt idx="0">
                  <c:v>1316123000</c:v>
                </c:pt>
                <c:pt idx="1">
                  <c:v>1505080000</c:v>
                </c:pt>
                <c:pt idx="2">
                  <c:v>1633493000</c:v>
                </c:pt>
                <c:pt idx="3">
                  <c:v>1770775000</c:v>
                </c:pt>
                <c:pt idx="4">
                  <c:v>1856661000</c:v>
                </c:pt>
                <c:pt idx="5">
                  <c:v>1977325000</c:v>
                </c:pt>
                <c:pt idx="6">
                  <c:v>2084690000</c:v>
                </c:pt>
                <c:pt idx="7">
                  <c:v>2195625000</c:v>
                </c:pt>
                <c:pt idx="8">
                  <c:v>2293335000</c:v>
                </c:pt>
                <c:pt idx="9">
                  <c:v>2378317000</c:v>
                </c:pt>
              </c:numCache>
            </c:numRef>
          </c:val>
        </c:ser>
        <c:dLbls>
          <c:showLegendKey val="0"/>
          <c:showVal val="0"/>
          <c:showCatName val="0"/>
          <c:showSerName val="0"/>
          <c:showPercent val="0"/>
          <c:showBubbleSize val="0"/>
        </c:dLbls>
        <c:gapWidth val="219"/>
        <c:overlap val="-27"/>
        <c:axId val="173180224"/>
        <c:axId val="242888712"/>
      </c:barChart>
      <c:catAx>
        <c:axId val="17318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42888712"/>
        <c:crosses val="autoZero"/>
        <c:auto val="1"/>
        <c:lblAlgn val="ctr"/>
        <c:lblOffset val="100"/>
        <c:noMultiLvlLbl val="0"/>
      </c:catAx>
      <c:valAx>
        <c:axId val="24288871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73180224"/>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0.77825</cdr:x>
      <cdr:y>0.24828</cdr:y>
    </cdr:from>
    <cdr:to>
      <cdr:x>0.94158</cdr:x>
      <cdr:y>0.41541</cdr:y>
    </cdr:to>
    <cdr:sp macro="" textlink="">
      <cdr:nvSpPr>
        <cdr:cNvPr id="2" name="TextBox 1"/>
        <cdr:cNvSpPr txBox="1"/>
      </cdr:nvSpPr>
      <cdr:spPr>
        <a:xfrm xmlns:a="http://schemas.openxmlformats.org/drawingml/2006/main">
          <a:off x="6172200" y="1371600"/>
          <a:ext cx="1295400" cy="9233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dirty="0" smtClean="0"/>
            <a:t>$450 Million</a:t>
          </a:r>
        </a:p>
        <a:p xmlns:a="http://schemas.openxmlformats.org/drawingml/2006/main">
          <a:pPr algn="ctr"/>
          <a:r>
            <a:rPr lang="en-US" dirty="0" smtClean="0"/>
            <a:t>Gap</a:t>
          </a:r>
          <a:endParaRPr lang="en-US" dirty="0"/>
        </a:p>
      </cdr:txBody>
    </cdr:sp>
  </cdr:relSizeAnchor>
  <cdr:relSizeAnchor xmlns:cdr="http://schemas.openxmlformats.org/drawingml/2006/chartDrawing">
    <cdr:from>
      <cdr:x>0.90403</cdr:x>
      <cdr:y>0.13793</cdr:y>
    </cdr:from>
    <cdr:to>
      <cdr:x>0.96243</cdr:x>
      <cdr:y>0.27586</cdr:y>
    </cdr:to>
    <cdr:cxnSp macro="">
      <cdr:nvCxnSpPr>
        <cdr:cNvPr id="4" name="Straight Arrow Connector 3"/>
        <cdr:cNvCxnSpPr/>
      </cdr:nvCxnSpPr>
      <cdr:spPr>
        <a:xfrm xmlns:a="http://schemas.openxmlformats.org/drawingml/2006/main" flipV="1">
          <a:off x="7169761" y="762000"/>
          <a:ext cx="463165" cy="7619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0.90403</cdr:x>
      <cdr:y>0.28966</cdr:y>
    </cdr:from>
    <cdr:to>
      <cdr:x>0.9608</cdr:x>
      <cdr:y>0.37242</cdr:y>
    </cdr:to>
    <cdr:cxnSp macro="">
      <cdr:nvCxnSpPr>
        <cdr:cNvPr id="6" name="Straight Arrow Connector 5"/>
        <cdr:cNvCxnSpPr/>
      </cdr:nvCxnSpPr>
      <cdr:spPr>
        <a:xfrm xmlns:a="http://schemas.openxmlformats.org/drawingml/2006/main">
          <a:off x="7169761" y="1600200"/>
          <a:ext cx="450244" cy="45721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0.74091</cdr:x>
      <cdr:y>0.23938</cdr:y>
    </cdr:from>
    <cdr:to>
      <cdr:x>0.8694</cdr:x>
      <cdr:y>0.37271</cdr:y>
    </cdr:to>
    <cdr:sp macro="" textlink="">
      <cdr:nvSpPr>
        <cdr:cNvPr id="2" name="TextBox 1"/>
        <cdr:cNvSpPr txBox="1"/>
      </cdr:nvSpPr>
      <cdr:spPr>
        <a:xfrm xmlns:a="http://schemas.openxmlformats.org/drawingml/2006/main">
          <a:off x="5655566" y="1319014"/>
          <a:ext cx="980795" cy="734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smtClean="0">
              <a:solidFill>
                <a:schemeClr val="tx1"/>
              </a:solidFill>
            </a:rPr>
            <a:t>$90 Million Gap</a:t>
          </a:r>
          <a:endParaRPr lang="en-US" sz="1400" b="1"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D272B69-AA54-41C4-B815-B5CBB8649EF4}" type="datetimeFigureOut">
              <a:rPr lang="en-US" smtClean="0"/>
              <a:t>1/4/2017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0656C04-1903-46EB-9119-2FA83C6136BC}" type="slidenum">
              <a:rPr lang="en-US" smtClean="0"/>
              <a:t>‹#›</a:t>
            </a:fld>
            <a:endParaRPr lang="en-US" dirty="0"/>
          </a:p>
        </p:txBody>
      </p:sp>
    </p:spTree>
    <p:extLst>
      <p:ext uri="{BB962C8B-B14F-4D97-AF65-F5344CB8AC3E}">
        <p14:creationId xmlns:p14="http://schemas.microsoft.com/office/powerpoint/2010/main" val="1036392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9A3CDF5-9937-41E0-882C-3B32B3569578}" type="datetimeFigureOut">
              <a:rPr lang="en-US" smtClean="0"/>
              <a:t>1/4/2017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5CBC8BD-E448-4D55-B0D8-6682CA804600}" type="slidenum">
              <a:rPr lang="en-US" smtClean="0"/>
              <a:t>‹#›</a:t>
            </a:fld>
            <a:endParaRPr lang="en-US" dirty="0"/>
          </a:p>
        </p:txBody>
      </p:sp>
    </p:spTree>
    <p:extLst>
      <p:ext uri="{BB962C8B-B14F-4D97-AF65-F5344CB8AC3E}">
        <p14:creationId xmlns:p14="http://schemas.microsoft.com/office/powerpoint/2010/main" val="381936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2D698C-9C55-48DD-82DF-B608FAF397EC}" type="slidenum">
              <a:rPr lang="en-US" smtClean="0"/>
              <a:t>23</a:t>
            </a:fld>
            <a:endParaRPr lang="en-US"/>
          </a:p>
        </p:txBody>
      </p:sp>
    </p:spTree>
    <p:extLst>
      <p:ext uri="{BB962C8B-B14F-4D97-AF65-F5344CB8AC3E}">
        <p14:creationId xmlns:p14="http://schemas.microsoft.com/office/powerpoint/2010/main" val="1258579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B35C125-3460-45C9-A015-892FD43F8F44}" type="datetimeFigureOut">
              <a:rPr lang="en-US" smtClean="0"/>
              <a:t>1/4/2017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AAD248F-3369-4D45-B41C-EE98F600B0D6}"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522041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35C125-3460-45C9-A015-892FD43F8F44}"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AD248F-3369-4D45-B41C-EE98F600B0D6}" type="slidenum">
              <a:rPr lang="en-US" smtClean="0"/>
              <a:t>‹#›</a:t>
            </a:fld>
            <a:endParaRPr lang="en-US" dirty="0"/>
          </a:p>
        </p:txBody>
      </p:sp>
    </p:spTree>
    <p:extLst>
      <p:ext uri="{BB962C8B-B14F-4D97-AF65-F5344CB8AC3E}">
        <p14:creationId xmlns:p14="http://schemas.microsoft.com/office/powerpoint/2010/main" val="357938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35C125-3460-45C9-A015-892FD43F8F44}"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AD248F-3369-4D45-B41C-EE98F600B0D6}" type="slidenum">
              <a:rPr lang="en-US" smtClean="0"/>
              <a:t>‹#›</a:t>
            </a:fld>
            <a:endParaRPr lang="en-US" dirty="0"/>
          </a:p>
        </p:txBody>
      </p:sp>
    </p:spTree>
    <p:extLst>
      <p:ext uri="{BB962C8B-B14F-4D97-AF65-F5344CB8AC3E}">
        <p14:creationId xmlns:p14="http://schemas.microsoft.com/office/powerpoint/2010/main" val="281935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35C125-3460-45C9-A015-892FD43F8F44}"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AD248F-3369-4D45-B41C-EE98F600B0D6}" type="slidenum">
              <a:rPr lang="en-US" smtClean="0"/>
              <a:t>‹#›</a:t>
            </a:fld>
            <a:endParaRPr lang="en-US" dirty="0"/>
          </a:p>
        </p:txBody>
      </p:sp>
    </p:spTree>
    <p:extLst>
      <p:ext uri="{BB962C8B-B14F-4D97-AF65-F5344CB8AC3E}">
        <p14:creationId xmlns:p14="http://schemas.microsoft.com/office/powerpoint/2010/main" val="216107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B35C125-3460-45C9-A015-892FD43F8F44}" type="datetimeFigureOut">
              <a:rPr lang="en-US" smtClean="0"/>
              <a:t>1/4/2017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AAD248F-3369-4D45-B41C-EE98F600B0D6}"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06325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35C125-3460-45C9-A015-892FD43F8F44}"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AD248F-3369-4D45-B41C-EE98F600B0D6}" type="slidenum">
              <a:rPr lang="en-US" smtClean="0"/>
              <a:t>‹#›</a:t>
            </a:fld>
            <a:endParaRPr lang="en-US" dirty="0"/>
          </a:p>
        </p:txBody>
      </p:sp>
    </p:spTree>
    <p:extLst>
      <p:ext uri="{BB962C8B-B14F-4D97-AF65-F5344CB8AC3E}">
        <p14:creationId xmlns:p14="http://schemas.microsoft.com/office/powerpoint/2010/main" val="49548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35C125-3460-45C9-A015-892FD43F8F44}" type="datetimeFigureOut">
              <a:rPr lang="en-US" smtClean="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AD248F-3369-4D45-B41C-EE98F600B0D6}" type="slidenum">
              <a:rPr lang="en-US" smtClean="0"/>
              <a:t>‹#›</a:t>
            </a:fld>
            <a:endParaRPr lang="en-US" dirty="0"/>
          </a:p>
        </p:txBody>
      </p:sp>
    </p:spTree>
    <p:extLst>
      <p:ext uri="{BB962C8B-B14F-4D97-AF65-F5344CB8AC3E}">
        <p14:creationId xmlns:p14="http://schemas.microsoft.com/office/powerpoint/2010/main" val="1329561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35C125-3460-45C9-A015-892FD43F8F44}" type="datetimeFigureOut">
              <a:rPr lang="en-US" smtClean="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AD248F-3369-4D45-B41C-EE98F600B0D6}" type="slidenum">
              <a:rPr lang="en-US" smtClean="0"/>
              <a:t>‹#›</a:t>
            </a:fld>
            <a:endParaRPr lang="en-US" dirty="0"/>
          </a:p>
        </p:txBody>
      </p:sp>
    </p:spTree>
    <p:extLst>
      <p:ext uri="{BB962C8B-B14F-4D97-AF65-F5344CB8AC3E}">
        <p14:creationId xmlns:p14="http://schemas.microsoft.com/office/powerpoint/2010/main" val="240580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5C125-3460-45C9-A015-892FD43F8F44}" type="datetimeFigureOut">
              <a:rPr lang="en-US" smtClean="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AD248F-3369-4D45-B41C-EE98F600B0D6}" type="slidenum">
              <a:rPr lang="en-US" smtClean="0"/>
              <a:t>‹#›</a:t>
            </a:fld>
            <a:endParaRPr lang="en-US" dirty="0"/>
          </a:p>
        </p:txBody>
      </p:sp>
    </p:spTree>
    <p:extLst>
      <p:ext uri="{BB962C8B-B14F-4D97-AF65-F5344CB8AC3E}">
        <p14:creationId xmlns:p14="http://schemas.microsoft.com/office/powerpoint/2010/main" val="299588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B35C125-3460-45C9-A015-892FD43F8F44}" type="datetimeFigureOut">
              <a:rPr lang="en-US" smtClean="0"/>
              <a:t>1/4/2017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AAD248F-3369-4D45-B41C-EE98F600B0D6}"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792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B35C125-3460-45C9-A015-892FD43F8F44}" type="datetimeFigureOut">
              <a:rPr lang="en-US" smtClean="0"/>
              <a:t>1/4/2017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AAD248F-3369-4D45-B41C-EE98F600B0D6}"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586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B35C125-3460-45C9-A015-892FD43F8F44}" type="datetimeFigureOut">
              <a:rPr lang="en-US" smtClean="0"/>
              <a:t>1/4/2017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AAD248F-3369-4D45-B41C-EE98F600B0D6}"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7146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149531"/>
            <a:ext cx="8361229" cy="2737149"/>
          </a:xfrm>
        </p:spPr>
        <p:txBody>
          <a:bodyPr/>
          <a:lstStyle/>
          <a:p>
            <a:r>
              <a:rPr lang="en-US" sz="8000" dirty="0" smtClean="0"/>
              <a:t>Elected officials forum</a:t>
            </a:r>
            <a:endParaRPr lang="en-US" sz="8000" dirty="0"/>
          </a:p>
        </p:txBody>
      </p:sp>
      <p:sp>
        <p:nvSpPr>
          <p:cNvPr id="3" name="Subtitle 2"/>
          <p:cNvSpPr>
            <a:spLocks noGrp="1"/>
          </p:cNvSpPr>
          <p:nvPr>
            <p:ph type="subTitle" idx="1"/>
          </p:nvPr>
        </p:nvSpPr>
        <p:spPr>
          <a:xfrm>
            <a:off x="2679906" y="4423954"/>
            <a:ext cx="6831673" cy="1245326"/>
          </a:xfrm>
        </p:spPr>
        <p:txBody>
          <a:bodyPr>
            <a:normAutofit lnSpcReduction="10000"/>
          </a:bodyPr>
          <a:lstStyle/>
          <a:p>
            <a:r>
              <a:rPr lang="en-US" dirty="0" smtClean="0"/>
              <a:t>January 5, 2017</a:t>
            </a:r>
          </a:p>
          <a:p>
            <a:r>
              <a:rPr lang="en-US" dirty="0" smtClean="0"/>
              <a:t>Catawba Regional Council of Governments</a:t>
            </a:r>
          </a:p>
          <a:p>
            <a:r>
              <a:rPr lang="en-US" dirty="0" smtClean="0"/>
              <a:t>Gateway Center – Chester County</a:t>
            </a:r>
            <a:endParaRPr lang="en-US" dirty="0"/>
          </a:p>
        </p:txBody>
      </p:sp>
    </p:spTree>
    <p:extLst>
      <p:ext uri="{BB962C8B-B14F-4D97-AF65-F5344CB8AC3E}">
        <p14:creationId xmlns:p14="http://schemas.microsoft.com/office/powerpoint/2010/main" val="1628446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weights in the EFA Formula</a:t>
            </a:r>
            <a:br>
              <a:rPr lang="en-US" dirty="0" smtClean="0"/>
            </a:br>
            <a:r>
              <a:rPr lang="en-US" dirty="0" smtClean="0"/>
              <a:t>from Proviso 1.3</a:t>
            </a:r>
            <a:endParaRPr lang="en-US" dirty="0"/>
          </a:p>
        </p:txBody>
      </p:sp>
      <p:sp>
        <p:nvSpPr>
          <p:cNvPr id="3" name="Content Placeholder 2"/>
          <p:cNvSpPr>
            <a:spLocks noGrp="1"/>
          </p:cNvSpPr>
          <p:nvPr>
            <p:ph idx="1"/>
          </p:nvPr>
        </p:nvSpPr>
        <p:spPr>
          <a:xfrm>
            <a:off x="1371600" y="2286000"/>
            <a:ext cx="9601200" cy="4419600"/>
          </a:xfrm>
        </p:spPr>
        <p:txBody>
          <a:bodyPr/>
          <a:lstStyle/>
          <a:p>
            <a:r>
              <a:rPr lang="en-US" dirty="0"/>
              <a:t>(4)      Additional weights for personalized instruction</a:t>
            </a:r>
            <a:r>
              <a:rPr lang="en-US" dirty="0" smtClean="0"/>
              <a:t>: </a:t>
            </a:r>
          </a:p>
          <a:p>
            <a:r>
              <a:rPr lang="en-US" dirty="0" smtClean="0"/>
              <a:t>(</a:t>
            </a:r>
            <a:r>
              <a:rPr lang="en-US" dirty="0"/>
              <a:t>A)      Gifted and </a:t>
            </a:r>
            <a:r>
              <a:rPr lang="en-US" dirty="0" smtClean="0"/>
              <a:t>Talented		0.15		   18,695 added</a:t>
            </a:r>
            <a:r>
              <a:rPr lang="en-US" dirty="0"/>
              <a:t/>
            </a:r>
            <a:br>
              <a:rPr lang="en-US" dirty="0"/>
            </a:br>
            <a:r>
              <a:rPr lang="en-US" dirty="0" smtClean="0"/>
              <a:t>(</a:t>
            </a:r>
            <a:r>
              <a:rPr lang="en-US" dirty="0"/>
              <a:t>B)      Academic Assistance  </a:t>
            </a:r>
            <a:r>
              <a:rPr lang="en-US" dirty="0" smtClean="0"/>
              <a:t>		0.15		   14,073 added</a:t>
            </a:r>
            <a:r>
              <a:rPr lang="en-US" dirty="0"/>
              <a:t/>
            </a:r>
            <a:br>
              <a:rPr lang="en-US" dirty="0"/>
            </a:br>
            <a:r>
              <a:rPr lang="en-US" dirty="0" smtClean="0"/>
              <a:t>(</a:t>
            </a:r>
            <a:r>
              <a:rPr lang="en-US" dirty="0"/>
              <a:t>C)      Limited English Proficiency   </a:t>
            </a:r>
            <a:r>
              <a:rPr lang="en-US" dirty="0" smtClean="0"/>
              <a:t>	0.20		     9,147 added</a:t>
            </a:r>
            <a:r>
              <a:rPr lang="en-US" dirty="0"/>
              <a:t/>
            </a:r>
            <a:br>
              <a:rPr lang="en-US" dirty="0"/>
            </a:br>
            <a:r>
              <a:rPr lang="en-US" dirty="0" smtClean="0">
                <a:solidFill>
                  <a:schemeClr val="accent1"/>
                </a:solidFill>
              </a:rPr>
              <a:t>(</a:t>
            </a:r>
            <a:r>
              <a:rPr lang="en-US" dirty="0">
                <a:solidFill>
                  <a:schemeClr val="accent1"/>
                </a:solidFill>
              </a:rPr>
              <a:t>D)      Pupils </a:t>
            </a:r>
            <a:r>
              <a:rPr lang="en-US" dirty="0" smtClean="0">
                <a:solidFill>
                  <a:schemeClr val="accent1"/>
                </a:solidFill>
              </a:rPr>
              <a:t>in Poverty </a:t>
            </a:r>
            <a:r>
              <a:rPr lang="en-US" dirty="0">
                <a:solidFill>
                  <a:schemeClr val="accent1"/>
                </a:solidFill>
              </a:rPr>
              <a:t>               </a:t>
            </a:r>
            <a:r>
              <a:rPr lang="en-US" dirty="0" smtClean="0">
                <a:solidFill>
                  <a:schemeClr val="accent1"/>
                </a:solidFill>
              </a:rPr>
              <a:t>	0.20		100,922 added</a:t>
            </a:r>
            <a:r>
              <a:rPr lang="en-US" dirty="0">
                <a:solidFill>
                  <a:schemeClr val="accent1"/>
                </a:solidFill>
              </a:rPr>
              <a:t/>
            </a:r>
            <a:br>
              <a:rPr lang="en-US" dirty="0">
                <a:solidFill>
                  <a:schemeClr val="accent1"/>
                </a:solidFill>
              </a:rPr>
            </a:br>
            <a:r>
              <a:rPr lang="en-US" dirty="0" smtClean="0"/>
              <a:t>(</a:t>
            </a:r>
            <a:r>
              <a:rPr lang="en-US" dirty="0"/>
              <a:t>E)      Dual Credit Enrollment      </a:t>
            </a:r>
            <a:r>
              <a:rPr lang="en-US" dirty="0" smtClean="0"/>
              <a:t>	0.15		     1,652 added</a:t>
            </a:r>
          </a:p>
          <a:p>
            <a:endParaRPr lang="en-US" dirty="0"/>
          </a:p>
          <a:p>
            <a:r>
              <a:rPr lang="en-US" dirty="0" smtClean="0"/>
              <a:t>In effect, this added 144,500 Weighted Pupil Units (WPU’s) bringing the total without these additional weights from 825,400 to roughly 969,900 WPU’s in FY 2016-17 that go into the EFA formula</a:t>
            </a:r>
          </a:p>
          <a:p>
            <a:r>
              <a:rPr lang="en-US" dirty="0" smtClean="0"/>
              <a:t>For reference; Student Headcount (ADM) is roughly 716,400 students</a:t>
            </a:r>
          </a:p>
          <a:p>
            <a:endParaRPr lang="en-US" dirty="0"/>
          </a:p>
          <a:p>
            <a:endParaRPr lang="en-US" dirty="0" smtClean="0"/>
          </a:p>
        </p:txBody>
      </p:sp>
    </p:spTree>
    <p:extLst>
      <p:ext uri="{BB962C8B-B14F-4D97-AF65-F5344CB8AC3E}">
        <p14:creationId xmlns:p14="http://schemas.microsoft.com/office/powerpoint/2010/main" val="1636687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C578284-64C9-48F6-AA33-BBAB1F942C75}" type="slidenum">
              <a:rPr lang="en-US" smtClean="0"/>
              <a:pPr/>
              <a:t>11</a:t>
            </a:fld>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596523572"/>
              </p:ext>
            </p:extLst>
          </p:nvPr>
        </p:nvGraphicFramePr>
        <p:xfrm>
          <a:off x="2590800" y="738386"/>
          <a:ext cx="7633244" cy="551001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097280" y="870857"/>
            <a:ext cx="1428206" cy="5078313"/>
          </a:xfrm>
          <a:prstGeom prst="rect">
            <a:avLst/>
          </a:prstGeom>
          <a:noFill/>
        </p:spPr>
        <p:txBody>
          <a:bodyPr wrap="square" rtlCol="0">
            <a:spAutoFit/>
          </a:bodyPr>
          <a:lstStyle/>
          <a:p>
            <a:r>
              <a:rPr lang="en-US" dirty="0" smtClean="0"/>
              <a:t>The Local Government Fund is calculated at 4.5% of previous year’s General Fund Revenue. </a:t>
            </a:r>
            <a:endParaRPr lang="en-US" dirty="0" smtClean="0"/>
          </a:p>
          <a:p>
            <a:endParaRPr lang="en-US" dirty="0"/>
          </a:p>
          <a:p>
            <a:r>
              <a:rPr lang="en-US" dirty="0" err="1" smtClean="0">
                <a:solidFill>
                  <a:schemeClr val="accent1"/>
                </a:solidFill>
              </a:rPr>
              <a:t>H3374</a:t>
            </a:r>
            <a:r>
              <a:rPr lang="en-US" dirty="0" smtClean="0">
                <a:solidFill>
                  <a:schemeClr val="accent1"/>
                </a:solidFill>
              </a:rPr>
              <a:t> of 2016 passed the House.  This bill changed the </a:t>
            </a:r>
            <a:r>
              <a:rPr lang="en-US" dirty="0" err="1" smtClean="0">
                <a:solidFill>
                  <a:schemeClr val="accent1"/>
                </a:solidFill>
              </a:rPr>
              <a:t>LGF</a:t>
            </a:r>
            <a:r>
              <a:rPr lang="en-US" dirty="0" smtClean="0">
                <a:solidFill>
                  <a:schemeClr val="accent1"/>
                </a:solidFill>
              </a:rPr>
              <a:t> calculation.</a:t>
            </a:r>
            <a:endParaRPr lang="en-US" dirty="0">
              <a:solidFill>
                <a:schemeClr val="accent1"/>
              </a:solidFill>
            </a:endParaRPr>
          </a:p>
        </p:txBody>
      </p:sp>
    </p:spTree>
    <p:extLst>
      <p:ext uri="{BB962C8B-B14F-4D97-AF65-F5344CB8AC3E}">
        <p14:creationId xmlns:p14="http://schemas.microsoft.com/office/powerpoint/2010/main" val="3118646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696460"/>
          </a:xfrm>
        </p:spPr>
        <p:txBody>
          <a:bodyPr/>
          <a:lstStyle/>
          <a:p>
            <a:r>
              <a:rPr lang="en-US" dirty="0" smtClean="0"/>
              <a:t>General Fund Revenue Growth Outlook</a:t>
            </a:r>
            <a:endParaRPr lang="en-US" dirty="0"/>
          </a:p>
        </p:txBody>
      </p:sp>
      <p:sp>
        <p:nvSpPr>
          <p:cNvPr id="3" name="Subtitle 2"/>
          <p:cNvSpPr>
            <a:spLocks noGrp="1"/>
          </p:cNvSpPr>
          <p:nvPr>
            <p:ph type="subTitle" idx="1"/>
          </p:nvPr>
        </p:nvSpPr>
        <p:spPr>
          <a:xfrm>
            <a:off x="2679906" y="4484914"/>
            <a:ext cx="6831673" cy="1210492"/>
          </a:xfrm>
        </p:spPr>
        <p:txBody>
          <a:bodyPr/>
          <a:lstStyle/>
          <a:p>
            <a:r>
              <a:rPr lang="en-US" dirty="0" smtClean="0">
                <a:solidFill>
                  <a:schemeClr val="accent1"/>
                </a:solidFill>
              </a:rPr>
              <a:t>Will growth be sufficient to restore these items to “Pre-Great Recession” levels?</a:t>
            </a:r>
            <a:endParaRPr lang="en-US" dirty="0">
              <a:solidFill>
                <a:schemeClr val="accent1"/>
              </a:solidFill>
            </a:endParaRPr>
          </a:p>
        </p:txBody>
      </p:sp>
    </p:spTree>
    <p:extLst>
      <p:ext uri="{BB962C8B-B14F-4D97-AF65-F5344CB8AC3E}">
        <p14:creationId xmlns:p14="http://schemas.microsoft.com/office/powerpoint/2010/main" val="4176390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1295400" cy="5571781"/>
          </a:xfrm>
        </p:spPr>
        <p:txBody>
          <a:bodyPr>
            <a:normAutofit/>
          </a:bodyPr>
          <a:lstStyle/>
          <a:p>
            <a:r>
              <a:rPr lang="en-US" sz="1800" dirty="0" smtClean="0"/>
              <a:t>National Total Personal Income is $16T.</a:t>
            </a:r>
            <a:br>
              <a:rPr lang="en-US" sz="1800" dirty="0" smtClean="0"/>
            </a:br>
            <a:r>
              <a:rPr lang="en-US" sz="1800" dirty="0"/>
              <a:t/>
            </a:r>
            <a:br>
              <a:rPr lang="en-US" sz="1800" dirty="0"/>
            </a:br>
            <a:r>
              <a:rPr lang="en-US" sz="1800" dirty="0" smtClean="0"/>
              <a:t>So, SC’s share of the national economy is about 1.25%.</a:t>
            </a:r>
            <a:endParaRPr lang="en-US" sz="1800" dirty="0"/>
          </a:p>
        </p:txBody>
      </p:sp>
      <p:pic>
        <p:nvPicPr>
          <p:cNvPr id="4" name="Picture 3"/>
          <p:cNvPicPr>
            <a:picLocks noChangeAspect="1"/>
          </p:cNvPicPr>
          <p:nvPr/>
        </p:nvPicPr>
        <p:blipFill>
          <a:blip r:embed="rId2"/>
          <a:stretch>
            <a:fillRect/>
          </a:stretch>
        </p:blipFill>
        <p:spPr>
          <a:xfrm>
            <a:off x="3038879" y="0"/>
            <a:ext cx="9153121" cy="6858000"/>
          </a:xfrm>
          <a:prstGeom prst="rect">
            <a:avLst/>
          </a:prstGeom>
        </p:spPr>
      </p:pic>
    </p:spTree>
    <p:extLst>
      <p:ext uri="{BB962C8B-B14F-4D97-AF65-F5344CB8AC3E}">
        <p14:creationId xmlns:p14="http://schemas.microsoft.com/office/powerpoint/2010/main" val="1654486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481769" cy="5439578"/>
          </a:xfrm>
        </p:spPr>
        <p:txBody>
          <a:bodyPr>
            <a:normAutofit/>
          </a:bodyPr>
          <a:lstStyle/>
          <a:p>
            <a:r>
              <a:rPr lang="en-US" sz="2000" dirty="0" smtClean="0"/>
              <a:t>The 10-year trend for SC Personal Income Growth is 4.1%.</a:t>
            </a:r>
            <a:br>
              <a:rPr lang="en-US" sz="2000" dirty="0" smtClean="0"/>
            </a:br>
            <a:r>
              <a:rPr lang="en-US" sz="2000" dirty="0"/>
              <a:t/>
            </a:r>
            <a:br>
              <a:rPr lang="en-US" sz="2000" dirty="0"/>
            </a:br>
            <a:r>
              <a:rPr lang="en-US" sz="2000" dirty="0" smtClean="0"/>
              <a:t>The BEA estimate is 4.9%.  </a:t>
            </a:r>
            <a:endParaRPr lang="en-US" sz="2000" dirty="0"/>
          </a:p>
        </p:txBody>
      </p:sp>
      <p:pic>
        <p:nvPicPr>
          <p:cNvPr id="4" name="Picture 3"/>
          <p:cNvPicPr>
            <a:picLocks noChangeAspect="1"/>
          </p:cNvPicPr>
          <p:nvPr/>
        </p:nvPicPr>
        <p:blipFill>
          <a:blip r:embed="rId2"/>
          <a:stretch>
            <a:fillRect/>
          </a:stretch>
        </p:blipFill>
        <p:spPr>
          <a:xfrm>
            <a:off x="3038879" y="0"/>
            <a:ext cx="9153122" cy="6858000"/>
          </a:xfrm>
          <a:prstGeom prst="rect">
            <a:avLst/>
          </a:prstGeom>
        </p:spPr>
      </p:pic>
    </p:spTree>
    <p:extLst>
      <p:ext uri="{BB962C8B-B14F-4D97-AF65-F5344CB8AC3E}">
        <p14:creationId xmlns:p14="http://schemas.microsoft.com/office/powerpoint/2010/main" val="1994487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3038475" y="0"/>
            <a:ext cx="9153525" cy="6858000"/>
          </a:xfrm>
          <a:prstGeom prst="rect">
            <a:avLst/>
          </a:prstGeom>
        </p:spPr>
      </p:pic>
      <p:sp>
        <p:nvSpPr>
          <p:cNvPr id="5" name="TextBox 4"/>
          <p:cNvSpPr txBox="1"/>
          <p:nvPr/>
        </p:nvSpPr>
        <p:spPr>
          <a:xfrm>
            <a:off x="957943" y="836023"/>
            <a:ext cx="1846217" cy="3170099"/>
          </a:xfrm>
          <a:prstGeom prst="rect">
            <a:avLst/>
          </a:prstGeom>
          <a:noFill/>
        </p:spPr>
        <p:txBody>
          <a:bodyPr wrap="square" rtlCol="0">
            <a:spAutoFit/>
          </a:bodyPr>
          <a:lstStyle/>
          <a:p>
            <a:r>
              <a:rPr lang="en-US" sz="2000" dirty="0" smtClean="0">
                <a:ln w="0"/>
                <a:solidFill>
                  <a:schemeClr val="accent1"/>
                </a:solidFill>
                <a:effectLst>
                  <a:outerShdw blurRad="38100" dist="25400" dir="5400000" algn="ctr" rotWithShape="0">
                    <a:srgbClr val="6E747A">
                      <a:alpha val="43000"/>
                    </a:srgbClr>
                  </a:outerShdw>
                </a:effectLst>
              </a:rPr>
              <a:t>For the next several years, we should expect General Fund Revenue growth above the previous year in the $</a:t>
            </a:r>
            <a:r>
              <a:rPr lang="en-US" sz="2000" dirty="0" err="1" smtClean="0">
                <a:ln w="0"/>
                <a:solidFill>
                  <a:schemeClr val="accent1"/>
                </a:solidFill>
                <a:effectLst>
                  <a:outerShdw blurRad="38100" dist="25400" dir="5400000" algn="ctr" rotWithShape="0">
                    <a:srgbClr val="6E747A">
                      <a:alpha val="43000"/>
                    </a:srgbClr>
                  </a:outerShdw>
                </a:effectLst>
              </a:rPr>
              <a:t>300M</a:t>
            </a:r>
            <a:r>
              <a:rPr lang="en-US" sz="2000" dirty="0" smtClean="0">
                <a:ln w="0"/>
                <a:solidFill>
                  <a:schemeClr val="accent1"/>
                </a:solidFill>
                <a:effectLst>
                  <a:outerShdw blurRad="38100" dist="25400" dir="5400000" algn="ctr" rotWithShape="0">
                    <a:srgbClr val="6E747A">
                      <a:alpha val="43000"/>
                    </a:srgbClr>
                  </a:outerShdw>
                </a:effectLst>
              </a:rPr>
              <a:t> to $</a:t>
            </a:r>
            <a:r>
              <a:rPr lang="en-US" sz="2000" dirty="0" err="1" smtClean="0">
                <a:ln w="0"/>
                <a:solidFill>
                  <a:schemeClr val="accent1"/>
                </a:solidFill>
                <a:effectLst>
                  <a:outerShdw blurRad="38100" dist="25400" dir="5400000" algn="ctr" rotWithShape="0">
                    <a:srgbClr val="6E747A">
                      <a:alpha val="43000"/>
                    </a:srgbClr>
                  </a:outerShdw>
                </a:effectLst>
              </a:rPr>
              <a:t>400M</a:t>
            </a:r>
            <a:r>
              <a:rPr lang="en-US" sz="2000" dirty="0" smtClean="0">
                <a:ln w="0"/>
                <a:solidFill>
                  <a:schemeClr val="accent1"/>
                </a:solidFill>
                <a:effectLst>
                  <a:outerShdw blurRad="38100" dist="25400" dir="5400000" algn="ctr" rotWithShape="0">
                    <a:srgbClr val="6E747A">
                      <a:alpha val="43000"/>
                    </a:srgbClr>
                  </a:outerShdw>
                </a:effectLst>
              </a:rPr>
              <a:t> range.</a:t>
            </a:r>
            <a:endParaRPr lang="en-US" sz="20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577427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Pensions</a:t>
            </a:r>
            <a:endParaRPr lang="en-US" sz="6000" b="1" dirty="0"/>
          </a:p>
        </p:txBody>
      </p:sp>
    </p:spTree>
    <p:extLst>
      <p:ext uri="{BB962C8B-B14F-4D97-AF65-F5344CB8AC3E}">
        <p14:creationId xmlns:p14="http://schemas.microsoft.com/office/powerpoint/2010/main" val="3412413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898505" y="0"/>
            <a:ext cx="9022080" cy="6869938"/>
          </a:xfrm>
          <a:prstGeom prst="rect">
            <a:avLst/>
          </a:prstGeom>
        </p:spPr>
      </p:pic>
    </p:spTree>
    <p:extLst>
      <p:ext uri="{BB962C8B-B14F-4D97-AF65-F5344CB8AC3E}">
        <p14:creationId xmlns:p14="http://schemas.microsoft.com/office/powerpoint/2010/main" val="1473248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85848" y="0"/>
            <a:ext cx="6346876" cy="6884307"/>
          </a:xfrm>
          <a:prstGeom prst="rect">
            <a:avLst/>
          </a:prstGeom>
        </p:spPr>
      </p:pic>
    </p:spTree>
    <p:extLst>
      <p:ext uri="{BB962C8B-B14F-4D97-AF65-F5344CB8AC3E}">
        <p14:creationId xmlns:p14="http://schemas.microsoft.com/office/powerpoint/2010/main" val="2975156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65534" y="-1043"/>
            <a:ext cx="8576637" cy="6859043"/>
          </a:xfrm>
          <a:prstGeom prst="rect">
            <a:avLst/>
          </a:prstGeom>
        </p:spPr>
      </p:pic>
    </p:spTree>
    <p:extLst>
      <p:ext uri="{BB962C8B-B14F-4D97-AF65-F5344CB8AC3E}">
        <p14:creationId xmlns:p14="http://schemas.microsoft.com/office/powerpoint/2010/main" val="844378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314994"/>
            <a:ext cx="8361229" cy="2891246"/>
          </a:xfrm>
        </p:spPr>
        <p:txBody>
          <a:bodyPr/>
          <a:lstStyle/>
          <a:p>
            <a:r>
              <a:rPr lang="en-US" dirty="0" smtClean="0"/>
              <a:t>Trends in revenues and appropriations</a:t>
            </a:r>
            <a:endParaRPr lang="en-US" dirty="0"/>
          </a:p>
        </p:txBody>
      </p:sp>
      <p:sp>
        <p:nvSpPr>
          <p:cNvPr id="3" name="Subtitle 2"/>
          <p:cNvSpPr>
            <a:spLocks noGrp="1"/>
          </p:cNvSpPr>
          <p:nvPr>
            <p:ph type="subTitle" idx="1"/>
          </p:nvPr>
        </p:nvSpPr>
        <p:spPr>
          <a:xfrm>
            <a:off x="2679906" y="4206240"/>
            <a:ext cx="6831673" cy="1506583"/>
          </a:xfrm>
        </p:spPr>
        <p:txBody>
          <a:bodyPr>
            <a:noAutofit/>
          </a:bodyPr>
          <a:lstStyle/>
          <a:p>
            <a:r>
              <a:rPr lang="en-US" sz="2800" dirty="0" smtClean="0">
                <a:solidFill>
                  <a:schemeClr val="accent1"/>
                </a:solidFill>
              </a:rPr>
              <a:t>The Great Recession had profound implication for all state governments.  The ripple effects are still felt today.</a:t>
            </a:r>
            <a:endParaRPr lang="en-US" sz="2800" dirty="0">
              <a:solidFill>
                <a:schemeClr val="accent1"/>
              </a:solidFill>
            </a:endParaRPr>
          </a:p>
        </p:txBody>
      </p:sp>
    </p:spTree>
    <p:extLst>
      <p:ext uri="{BB962C8B-B14F-4D97-AF65-F5344CB8AC3E}">
        <p14:creationId xmlns:p14="http://schemas.microsoft.com/office/powerpoint/2010/main" val="1714405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27799" y="44449"/>
            <a:ext cx="8936401" cy="6769101"/>
          </a:xfrm>
          <a:prstGeom prst="rect">
            <a:avLst/>
          </a:prstGeom>
        </p:spPr>
      </p:pic>
    </p:spTree>
    <p:extLst>
      <p:ext uri="{BB962C8B-B14F-4D97-AF65-F5344CB8AC3E}">
        <p14:creationId xmlns:p14="http://schemas.microsoft.com/office/powerpoint/2010/main" val="3406673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82640" y="0"/>
            <a:ext cx="9094980" cy="6813550"/>
          </a:xfrm>
          <a:prstGeom prst="rect">
            <a:avLst/>
          </a:prstGeom>
        </p:spPr>
      </p:pic>
    </p:spTree>
    <p:extLst>
      <p:ext uri="{BB962C8B-B14F-4D97-AF65-F5344CB8AC3E}">
        <p14:creationId xmlns:p14="http://schemas.microsoft.com/office/powerpoint/2010/main" val="746802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86536" y="0"/>
            <a:ext cx="9041162" cy="6857999"/>
          </a:xfrm>
          <a:prstGeom prst="rect">
            <a:avLst/>
          </a:prstGeom>
        </p:spPr>
      </p:pic>
    </p:spTree>
    <p:extLst>
      <p:ext uri="{BB962C8B-B14F-4D97-AF65-F5344CB8AC3E}">
        <p14:creationId xmlns:p14="http://schemas.microsoft.com/office/powerpoint/2010/main" val="3660113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05841"/>
          </a:xfrm>
        </p:spPr>
        <p:txBody>
          <a:bodyPr tIns="0" bIns="0">
            <a:normAutofit fontScale="90000"/>
          </a:bodyPr>
          <a:lstStyle/>
          <a:p>
            <a:pPr algn="ctr"/>
            <a:r>
              <a:rPr lang="en-US" sz="4000" b="1" dirty="0" smtClean="0">
                <a:solidFill>
                  <a:srgbClr val="990000"/>
                </a:solidFill>
                <a:latin typeface="Century Gothic" panose="020B0502020202020204" pitchFamily="34" charset="0"/>
              </a:rPr>
              <a:t>SCRS Trust Fund </a:t>
            </a:r>
            <a:r>
              <a:rPr lang="en-US" sz="1800" b="1" dirty="0" smtClean="0">
                <a:solidFill>
                  <a:srgbClr val="990000"/>
                </a:solidFill>
                <a:latin typeface="Century Gothic" panose="020B0502020202020204" pitchFamily="34" charset="0"/>
              </a:rPr>
              <a:t/>
            </a:r>
            <a:br>
              <a:rPr lang="en-US" sz="1800" b="1" dirty="0" smtClean="0">
                <a:solidFill>
                  <a:srgbClr val="990000"/>
                </a:solidFill>
                <a:latin typeface="Century Gothic" panose="020B0502020202020204" pitchFamily="34" charset="0"/>
              </a:rPr>
            </a:br>
            <a:r>
              <a:rPr lang="en-US" sz="1800" b="1" dirty="0" smtClean="0">
                <a:solidFill>
                  <a:srgbClr val="990000"/>
                </a:solidFill>
                <a:latin typeface="Century Gothic" panose="020B0502020202020204" pitchFamily="34" charset="0"/>
              </a:rPr>
              <a:t/>
            </a:r>
            <a:br>
              <a:rPr lang="en-US" sz="1800" b="1" dirty="0" smtClean="0">
                <a:solidFill>
                  <a:srgbClr val="990000"/>
                </a:solidFill>
                <a:latin typeface="Century Gothic" panose="020B0502020202020204" pitchFamily="34" charset="0"/>
              </a:rPr>
            </a:br>
            <a:r>
              <a:rPr lang="en-US" sz="2600" b="1" dirty="0" smtClean="0">
                <a:solidFill>
                  <a:srgbClr val="990000"/>
                </a:solidFill>
                <a:latin typeface="Century Gothic" panose="020B0502020202020204" pitchFamily="34" charset="0"/>
              </a:rPr>
              <a:t>Comparison of Payroll Contributions Received and Regular Benefits Paid </a:t>
            </a:r>
            <a:endParaRPr lang="en-US" sz="2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3739469"/>
              </p:ext>
            </p:extLst>
          </p:nvPr>
        </p:nvGraphicFramePr>
        <p:xfrm>
          <a:off x="702129" y="1005841"/>
          <a:ext cx="11489871" cy="5852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7970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Pensions – The solution is $$$</a:t>
            </a:r>
            <a:r>
              <a:rPr lang="en-US" dirty="0"/>
              <a:t/>
            </a:r>
            <a:br>
              <a:rPr lang="en-US" dirty="0"/>
            </a:br>
            <a:r>
              <a:rPr lang="en-US" dirty="0" smtClean="0"/>
              <a:t>Options:</a:t>
            </a:r>
            <a:endParaRPr lang="en-US" dirty="0"/>
          </a:p>
        </p:txBody>
      </p:sp>
      <p:sp>
        <p:nvSpPr>
          <p:cNvPr id="3" name="Content Placeholder 2"/>
          <p:cNvSpPr>
            <a:spLocks noGrp="1"/>
          </p:cNvSpPr>
          <p:nvPr>
            <p:ph idx="1"/>
          </p:nvPr>
        </p:nvSpPr>
        <p:spPr/>
        <p:txBody>
          <a:bodyPr>
            <a:normAutofit/>
          </a:bodyPr>
          <a:lstStyle/>
          <a:p>
            <a:r>
              <a:rPr lang="en-US" sz="3200" dirty="0" smtClean="0"/>
              <a:t>Employee Contribution Increase (as a % of payroll)</a:t>
            </a:r>
          </a:p>
          <a:p>
            <a:r>
              <a:rPr lang="en-US" sz="3200" dirty="0" smtClean="0"/>
              <a:t>Employer Contribution Increase (as a % of payroll)</a:t>
            </a:r>
          </a:p>
          <a:p>
            <a:r>
              <a:rPr lang="en-US" sz="3200" dirty="0" smtClean="0"/>
              <a:t>Direct Appropriation (recurring or non-recurring) </a:t>
            </a:r>
          </a:p>
          <a:p>
            <a:r>
              <a:rPr lang="en-US" sz="3200" dirty="0" smtClean="0"/>
              <a:t>Reduce benefits (limitations related to Supreme Court precedent)</a:t>
            </a:r>
            <a:endParaRPr lang="en-US" sz="3200" dirty="0"/>
          </a:p>
        </p:txBody>
      </p:sp>
    </p:spTree>
    <p:extLst>
      <p:ext uri="{BB962C8B-B14F-4D97-AF65-F5344CB8AC3E}">
        <p14:creationId xmlns:p14="http://schemas.microsoft.com/office/powerpoint/2010/main" val="1527444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Pensions</a:t>
            </a:r>
            <a:br>
              <a:rPr lang="en-US" dirty="0" smtClean="0"/>
            </a:br>
            <a:r>
              <a:rPr lang="en-US" dirty="0" smtClean="0"/>
              <a:t>Other Considerations</a:t>
            </a:r>
            <a:endParaRPr lang="en-US" dirty="0"/>
          </a:p>
        </p:txBody>
      </p:sp>
      <p:sp>
        <p:nvSpPr>
          <p:cNvPr id="3" name="Content Placeholder 2"/>
          <p:cNvSpPr>
            <a:spLocks noGrp="1"/>
          </p:cNvSpPr>
          <p:nvPr>
            <p:ph idx="1"/>
          </p:nvPr>
        </p:nvSpPr>
        <p:spPr/>
        <p:txBody>
          <a:bodyPr>
            <a:noAutofit/>
          </a:bodyPr>
          <a:lstStyle/>
          <a:p>
            <a:r>
              <a:rPr lang="en-US" sz="3200" dirty="0" smtClean="0"/>
              <a:t>Lower the Assumed Rate of Return (currently 7.5%)</a:t>
            </a:r>
          </a:p>
          <a:p>
            <a:r>
              <a:rPr lang="en-US" sz="3200" dirty="0" smtClean="0"/>
              <a:t>Implement a modified closed amortization period</a:t>
            </a:r>
          </a:p>
          <a:p>
            <a:r>
              <a:rPr lang="en-US" sz="3200" dirty="0" smtClean="0"/>
              <a:t>Migrate to some form of a hybrid system for non-vested employees</a:t>
            </a:r>
          </a:p>
          <a:p>
            <a:r>
              <a:rPr lang="en-US" sz="3200" dirty="0" smtClean="0"/>
              <a:t>Structural changes to the Public Employee Benefits Authority and the Retirement Investment Commission</a:t>
            </a:r>
            <a:endParaRPr lang="en-US" sz="3200" dirty="0"/>
          </a:p>
        </p:txBody>
      </p:sp>
    </p:spTree>
    <p:extLst>
      <p:ext uri="{BB962C8B-B14F-4D97-AF65-F5344CB8AC3E}">
        <p14:creationId xmlns:p14="http://schemas.microsoft.com/office/powerpoint/2010/main" val="3962420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Fiscal Year 17-18 Budget outlook</a:t>
            </a:r>
            <a:endParaRPr lang="en-US" dirty="0"/>
          </a:p>
        </p:txBody>
      </p:sp>
    </p:spTree>
    <p:extLst>
      <p:ext uri="{BB962C8B-B14F-4D97-AF65-F5344CB8AC3E}">
        <p14:creationId xmlns:p14="http://schemas.microsoft.com/office/powerpoint/2010/main" val="3013229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984" y="1755648"/>
            <a:ext cx="2422943" cy="3584448"/>
          </a:xfrm>
        </p:spPr>
        <p:txBody>
          <a:bodyPr>
            <a:normAutofit/>
          </a:bodyPr>
          <a:lstStyle/>
          <a:p>
            <a:r>
              <a:rPr lang="en-US" sz="4000" dirty="0" smtClean="0"/>
              <a:t>FY17-18</a:t>
            </a:r>
            <a:br>
              <a:rPr lang="en-US" sz="4000" dirty="0" smtClean="0"/>
            </a:br>
            <a:r>
              <a:rPr lang="en-US" sz="4000" dirty="0" smtClean="0"/>
              <a:t>“New” Money</a:t>
            </a:r>
            <a:endParaRPr lang="en-US" sz="4000" dirty="0"/>
          </a:p>
        </p:txBody>
      </p:sp>
      <p:pic>
        <p:nvPicPr>
          <p:cNvPr id="4" name="Picture 3"/>
          <p:cNvPicPr>
            <a:picLocks noChangeAspect="1"/>
          </p:cNvPicPr>
          <p:nvPr/>
        </p:nvPicPr>
        <p:blipFill>
          <a:blip r:embed="rId2"/>
          <a:stretch>
            <a:fillRect/>
          </a:stretch>
        </p:blipFill>
        <p:spPr>
          <a:xfrm>
            <a:off x="3437927" y="0"/>
            <a:ext cx="8754073" cy="6858000"/>
          </a:xfrm>
          <a:prstGeom prst="rect">
            <a:avLst/>
          </a:prstGeom>
        </p:spPr>
      </p:pic>
    </p:spTree>
    <p:extLst>
      <p:ext uri="{BB962C8B-B14F-4D97-AF65-F5344CB8AC3E}">
        <p14:creationId xmlns:p14="http://schemas.microsoft.com/office/powerpoint/2010/main" val="112226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1589"/>
            <a:ext cx="9601200" cy="670560"/>
          </a:xfrm>
        </p:spPr>
        <p:txBody>
          <a:bodyPr>
            <a:normAutofit fontScale="90000"/>
          </a:bodyPr>
          <a:lstStyle/>
          <a:p>
            <a:r>
              <a:rPr lang="en-US" dirty="0" smtClean="0"/>
              <a:t>BASIC BUDGET </a:t>
            </a:r>
            <a:r>
              <a:rPr lang="en-US" dirty="0" smtClean="0"/>
              <a:t>OBLIGATIONS </a:t>
            </a:r>
            <a:r>
              <a:rPr lang="en-US" sz="1400" dirty="0" smtClean="0"/>
              <a:t>(Increases above base budget)</a:t>
            </a:r>
            <a:endParaRPr lang="en-US" dirty="0"/>
          </a:p>
        </p:txBody>
      </p:sp>
      <p:sp>
        <p:nvSpPr>
          <p:cNvPr id="3" name="Content Placeholder 2"/>
          <p:cNvSpPr>
            <a:spLocks noGrp="1"/>
          </p:cNvSpPr>
          <p:nvPr>
            <p:ph idx="1"/>
          </p:nvPr>
        </p:nvSpPr>
        <p:spPr>
          <a:xfrm>
            <a:off x="1371600" y="1097281"/>
            <a:ext cx="9601200" cy="4770120"/>
          </a:xfrm>
        </p:spPr>
        <p:txBody>
          <a:bodyPr>
            <a:normAutofit fontScale="92500"/>
          </a:bodyPr>
          <a:lstStyle/>
          <a:p>
            <a:r>
              <a:rPr lang="en-US" dirty="0" smtClean="0"/>
              <a:t>Education Finance Act Funding 		$</a:t>
            </a:r>
            <a:r>
              <a:rPr lang="en-US" dirty="0" err="1" smtClean="0"/>
              <a:t>88M</a:t>
            </a:r>
            <a:r>
              <a:rPr lang="en-US" dirty="0" smtClean="0"/>
              <a:t> (</a:t>
            </a:r>
            <a:r>
              <a:rPr lang="en-US" sz="1600" dirty="0" err="1" smtClean="0"/>
              <a:t>SDE</a:t>
            </a:r>
            <a:r>
              <a:rPr lang="en-US" sz="1600" dirty="0" smtClean="0"/>
              <a:t> increase of BSC by $150 to $2500)</a:t>
            </a:r>
          </a:p>
          <a:p>
            <a:r>
              <a:rPr lang="en-US" dirty="0" smtClean="0"/>
              <a:t>Medicaid				$</a:t>
            </a:r>
            <a:r>
              <a:rPr lang="en-US" dirty="0" err="1" smtClean="0"/>
              <a:t>50M</a:t>
            </a:r>
            <a:r>
              <a:rPr lang="en-US" dirty="0" smtClean="0"/>
              <a:t>  </a:t>
            </a:r>
            <a:r>
              <a:rPr lang="en-US" sz="1700" dirty="0" smtClean="0"/>
              <a:t>(</a:t>
            </a:r>
            <a:r>
              <a:rPr lang="en-US" sz="1700" dirty="0" err="1" smtClean="0"/>
              <a:t>Annualization</a:t>
            </a:r>
            <a:r>
              <a:rPr lang="en-US" sz="1700" dirty="0" smtClean="0"/>
              <a:t>)</a:t>
            </a:r>
          </a:p>
          <a:p>
            <a:r>
              <a:rPr lang="en-US" dirty="0" smtClean="0"/>
              <a:t>State Health Plan Costs		$</a:t>
            </a:r>
            <a:r>
              <a:rPr lang="en-US" dirty="0" err="1" smtClean="0"/>
              <a:t>27M</a:t>
            </a:r>
            <a:r>
              <a:rPr lang="en-US" dirty="0" smtClean="0"/>
              <a:t>  </a:t>
            </a:r>
            <a:r>
              <a:rPr lang="en-US" sz="1700" dirty="0" smtClean="0"/>
              <a:t>(</a:t>
            </a:r>
            <a:r>
              <a:rPr lang="en-US" sz="1700" dirty="0" err="1" smtClean="0"/>
              <a:t>Annualization</a:t>
            </a:r>
            <a:r>
              <a:rPr lang="en-US" sz="1700" dirty="0" smtClean="0"/>
              <a:t> and cost increases)</a:t>
            </a:r>
          </a:p>
          <a:p>
            <a:r>
              <a:rPr lang="en-US" dirty="0" smtClean="0"/>
              <a:t>Reserve Fund Requirements		$</a:t>
            </a:r>
            <a:r>
              <a:rPr lang="en-US" dirty="0" err="1" smtClean="0"/>
              <a:t>22M</a:t>
            </a:r>
            <a:r>
              <a:rPr lang="en-US" dirty="0" smtClean="0"/>
              <a:t>  </a:t>
            </a:r>
            <a:r>
              <a:rPr lang="en-US" sz="1600" dirty="0" smtClean="0"/>
              <a:t>(General and Capital Reserves)</a:t>
            </a:r>
          </a:p>
          <a:p>
            <a:r>
              <a:rPr lang="en-US" dirty="0" smtClean="0"/>
              <a:t>Local Government Fund		$</a:t>
            </a:r>
            <a:r>
              <a:rPr lang="en-US" dirty="0" err="1" smtClean="0"/>
              <a:t>11M</a:t>
            </a:r>
            <a:r>
              <a:rPr lang="en-US" dirty="0" smtClean="0"/>
              <a:t> </a:t>
            </a:r>
            <a:r>
              <a:rPr lang="en-US" sz="1600" dirty="0" smtClean="0"/>
              <a:t>(</a:t>
            </a:r>
            <a:r>
              <a:rPr lang="en-US" sz="1600" dirty="0" err="1" smtClean="0"/>
              <a:t>Annualization</a:t>
            </a:r>
            <a:r>
              <a:rPr lang="en-US" sz="1600" dirty="0"/>
              <a:t>)</a:t>
            </a:r>
            <a:endParaRPr lang="en-US" dirty="0" smtClean="0"/>
          </a:p>
          <a:p>
            <a:r>
              <a:rPr lang="en-US" dirty="0" smtClean="0"/>
              <a:t>Hurricane Matthew Costs		$</a:t>
            </a:r>
            <a:r>
              <a:rPr lang="en-US" dirty="0" err="1" smtClean="0"/>
              <a:t>64M</a:t>
            </a:r>
            <a:r>
              <a:rPr lang="en-US" dirty="0" smtClean="0"/>
              <a:t> </a:t>
            </a:r>
            <a:r>
              <a:rPr lang="en-US" sz="1600" dirty="0" smtClean="0"/>
              <a:t>(</a:t>
            </a:r>
            <a:r>
              <a:rPr lang="en-US" sz="1600" dirty="0" smtClean="0"/>
              <a:t>Emergency Management Div. </a:t>
            </a:r>
            <a:r>
              <a:rPr lang="en-US" sz="1600" dirty="0" smtClean="0"/>
              <a:t>estimate)</a:t>
            </a:r>
          </a:p>
          <a:p>
            <a:r>
              <a:rPr lang="en-US" dirty="0" smtClean="0"/>
              <a:t>School Bus Replacement		$</a:t>
            </a:r>
            <a:r>
              <a:rPr lang="en-US" dirty="0" err="1" smtClean="0"/>
              <a:t>10M</a:t>
            </a:r>
            <a:r>
              <a:rPr lang="en-US" dirty="0" smtClean="0"/>
              <a:t> </a:t>
            </a:r>
            <a:r>
              <a:rPr lang="en-US" sz="1600" dirty="0" smtClean="0"/>
              <a:t>(</a:t>
            </a:r>
            <a:r>
              <a:rPr lang="en-US" sz="1600" dirty="0" err="1" smtClean="0"/>
              <a:t>SDE</a:t>
            </a:r>
            <a:r>
              <a:rPr lang="en-US" sz="1600" dirty="0" smtClean="0"/>
              <a:t> request recurring)</a:t>
            </a:r>
          </a:p>
          <a:p>
            <a:r>
              <a:rPr lang="en-US" sz="1900" dirty="0" smtClean="0"/>
              <a:t>Scholarships (LIFE, Palmetto, HOPE)	$</a:t>
            </a:r>
            <a:r>
              <a:rPr lang="en-US" sz="1900" dirty="0" err="1" smtClean="0"/>
              <a:t>21M</a:t>
            </a:r>
            <a:r>
              <a:rPr lang="en-US" sz="1900" dirty="0" smtClean="0"/>
              <a:t>  </a:t>
            </a:r>
            <a:r>
              <a:rPr lang="en-US" sz="1600" dirty="0" smtClean="0"/>
              <a:t>(</a:t>
            </a:r>
            <a:r>
              <a:rPr lang="en-US" sz="1300" dirty="0" smtClean="0"/>
              <a:t>Growth &amp; increased costs from grade scale to 10 points)</a:t>
            </a:r>
          </a:p>
          <a:p>
            <a:pPr lvl="0"/>
            <a:r>
              <a:rPr lang="en-US" sz="2100" dirty="0" smtClean="0">
                <a:solidFill>
                  <a:srgbClr val="323232"/>
                </a:solidFill>
              </a:rPr>
              <a:t>Pensions</a:t>
            </a:r>
            <a:r>
              <a:rPr lang="en-US" sz="2100" dirty="0">
                <a:solidFill>
                  <a:srgbClr val="323232"/>
                </a:solidFill>
              </a:rPr>
              <a:t>				$</a:t>
            </a:r>
            <a:r>
              <a:rPr lang="en-US" sz="2100" dirty="0">
                <a:solidFill>
                  <a:srgbClr val="FF0000"/>
                </a:solidFill>
              </a:rPr>
              <a:t>??</a:t>
            </a:r>
            <a:r>
              <a:rPr lang="en-US" sz="2100" dirty="0">
                <a:solidFill>
                  <a:srgbClr val="323232"/>
                </a:solidFill>
              </a:rPr>
              <a:t>M  </a:t>
            </a:r>
            <a:r>
              <a:rPr lang="en-US" sz="1700" dirty="0">
                <a:solidFill>
                  <a:srgbClr val="323232"/>
                </a:solidFill>
              </a:rPr>
              <a:t>(As much as possible)</a:t>
            </a:r>
          </a:p>
          <a:p>
            <a:endParaRPr lang="en-US" sz="1600" dirty="0" smtClean="0"/>
          </a:p>
          <a:p>
            <a:r>
              <a:rPr lang="en-US" sz="3500" dirty="0" smtClean="0"/>
              <a:t>SUBTOTAL			$</a:t>
            </a:r>
            <a:r>
              <a:rPr lang="en-US" sz="3500" dirty="0" err="1" smtClean="0"/>
              <a:t>293M</a:t>
            </a:r>
            <a:endParaRPr lang="en-US" sz="3500" dirty="0" smtClean="0"/>
          </a:p>
          <a:p>
            <a:endParaRPr lang="en-US" dirty="0"/>
          </a:p>
        </p:txBody>
      </p:sp>
    </p:spTree>
    <p:extLst>
      <p:ext uri="{BB962C8B-B14F-4D97-AF65-F5344CB8AC3E}">
        <p14:creationId xmlns:p14="http://schemas.microsoft.com/office/powerpoint/2010/main" val="40941523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smtClean="0"/>
              <a:t>The FY16-17 budget process could be characterized as the “Year of Plenty.”  This was due to a number of one-time occurrences but primarily due to a downward bias in the revenue forecasting error.  In FY17-18, the revenue forecasting error is erased.</a:t>
            </a:r>
            <a:br>
              <a:rPr lang="en-US" sz="2400" dirty="0" smtClean="0"/>
            </a:br>
            <a:r>
              <a:rPr lang="en-US" sz="2400" dirty="0" smtClean="0"/>
              <a:t/>
            </a:r>
            <a:br>
              <a:rPr lang="en-US" sz="2400" dirty="0" smtClean="0"/>
            </a:br>
            <a:endParaRPr lang="en-US" sz="2400" dirty="0" smtClean="0"/>
          </a:p>
          <a:p>
            <a:r>
              <a:rPr lang="en-US" sz="2400" dirty="0" smtClean="0"/>
              <a:t>As a result, the $</a:t>
            </a:r>
            <a:r>
              <a:rPr lang="en-US" sz="2400" dirty="0" err="1" smtClean="0"/>
              <a:t>307M</a:t>
            </a:r>
            <a:r>
              <a:rPr lang="en-US" sz="2400" dirty="0" smtClean="0"/>
              <a:t> in “new” recurring General Fund revenue above the previous year’s appropriation base is the return of the norm.  So, FY17-18 will be a “back to basics” budget year.  </a:t>
            </a:r>
            <a:endParaRPr lang="en-US" sz="2400" dirty="0"/>
          </a:p>
        </p:txBody>
      </p:sp>
    </p:spTree>
    <p:extLst>
      <p:ext uri="{BB962C8B-B14F-4D97-AF65-F5344CB8AC3E}">
        <p14:creationId xmlns:p14="http://schemas.microsoft.com/office/powerpoint/2010/main" val="1330575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578284-64C9-48F6-AA33-BBAB1F942C75}" type="slidenum">
              <a:rPr lang="en-US" smtClean="0"/>
              <a:pPr/>
              <a:t>3</a:t>
            </a:fld>
            <a:endParaRPr lang="en-US" dirty="0"/>
          </a:p>
        </p:txBody>
      </p:sp>
      <p:graphicFrame>
        <p:nvGraphicFramePr>
          <p:cNvPr id="5" name="Chart 4"/>
          <p:cNvGraphicFramePr>
            <a:graphicFrameLocks/>
          </p:cNvGraphicFramePr>
          <p:nvPr>
            <p:extLst/>
          </p:nvPr>
        </p:nvGraphicFramePr>
        <p:xfrm>
          <a:off x="2209800" y="838200"/>
          <a:ext cx="8305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6400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2394856"/>
            <a:ext cx="9601200" cy="2420983"/>
          </a:xfrm>
        </p:spPr>
        <p:txBody>
          <a:bodyPr/>
          <a:lstStyle/>
          <a:p>
            <a:r>
              <a:rPr lang="en-US" dirty="0" smtClean="0"/>
              <a:t>Questions?</a:t>
            </a:r>
            <a:br>
              <a:rPr lang="en-US" dirty="0" smtClean="0"/>
            </a:br>
            <a:r>
              <a:rPr lang="en-US" dirty="0" smtClean="0"/>
              <a:t>My email address is:</a:t>
            </a:r>
            <a:br>
              <a:rPr lang="en-US" dirty="0" smtClean="0"/>
            </a:br>
            <a:r>
              <a:rPr lang="en-US" dirty="0" smtClean="0"/>
              <a:t>mikeshealy@scsenate.gov</a:t>
            </a:r>
            <a:endParaRPr lang="en-US" dirty="0"/>
          </a:p>
        </p:txBody>
      </p:sp>
    </p:spTree>
    <p:extLst>
      <p:ext uri="{BB962C8B-B14F-4D97-AF65-F5344CB8AC3E}">
        <p14:creationId xmlns:p14="http://schemas.microsoft.com/office/powerpoint/2010/main" val="2712150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7811" y="152400"/>
            <a:ext cx="6908189" cy="857250"/>
          </a:xfrm>
        </p:spPr>
        <p:txBody>
          <a:bodyPr>
            <a:normAutofit fontScale="90000"/>
          </a:bodyPr>
          <a:lstStyle/>
          <a:p>
            <a:pPr algn="ctr"/>
            <a:r>
              <a:rPr lang="en-US" dirty="0" smtClean="0"/>
              <a:t>Where is the General Fund Money Spent?</a:t>
            </a:r>
            <a:br>
              <a:rPr lang="en-US" dirty="0" smtClean="0"/>
            </a:br>
            <a:r>
              <a:rPr lang="en-US" dirty="0" smtClean="0"/>
              <a:t>Pre and Post Great Recession</a:t>
            </a:r>
            <a:endParaRPr lang="en-US" dirty="0"/>
          </a:p>
        </p:txBody>
      </p:sp>
      <p:sp>
        <p:nvSpPr>
          <p:cNvPr id="3" name="Slide Number Placeholder 2"/>
          <p:cNvSpPr>
            <a:spLocks noGrp="1"/>
          </p:cNvSpPr>
          <p:nvPr>
            <p:ph type="sldNum" sz="quarter" idx="12"/>
          </p:nvPr>
        </p:nvSpPr>
        <p:spPr/>
        <p:txBody>
          <a:bodyPr>
            <a:normAutofit/>
          </a:bodyPr>
          <a:lstStyle/>
          <a:p>
            <a:fld id="{7C578284-64C9-48F6-AA33-BBAB1F942C75}" type="slidenum">
              <a:rPr lang="en-US" smtClean="0"/>
              <a:pPr/>
              <a:t>4</a:t>
            </a:fld>
            <a:endParaRPr lang="en-US" dirty="0"/>
          </a:p>
        </p:txBody>
      </p:sp>
      <p:sp>
        <p:nvSpPr>
          <p:cNvPr id="5" name="TextBox 4"/>
          <p:cNvSpPr txBox="1"/>
          <p:nvPr/>
        </p:nvSpPr>
        <p:spPr>
          <a:xfrm>
            <a:off x="2209800" y="6366894"/>
            <a:ext cx="3429000" cy="300082"/>
          </a:xfrm>
          <a:prstGeom prst="rect">
            <a:avLst/>
          </a:prstGeom>
          <a:noFill/>
        </p:spPr>
        <p:txBody>
          <a:bodyPr wrap="square" rtlCol="0">
            <a:spAutoFit/>
          </a:bodyPr>
          <a:lstStyle/>
          <a:p>
            <a:r>
              <a:rPr lang="en-US" sz="1350" dirty="0"/>
              <a:t>Source: Executive Budget Office</a:t>
            </a:r>
          </a:p>
        </p:txBody>
      </p:sp>
      <p:graphicFrame>
        <p:nvGraphicFramePr>
          <p:cNvPr id="6" name="Table 5"/>
          <p:cNvGraphicFramePr>
            <a:graphicFrameLocks noGrp="1"/>
          </p:cNvGraphicFramePr>
          <p:nvPr>
            <p:extLst>
              <p:ext uri="{D42A27DB-BD31-4B8C-83A1-F6EECF244321}">
                <p14:modId xmlns:p14="http://schemas.microsoft.com/office/powerpoint/2010/main" val="1607039001"/>
              </p:ext>
            </p:extLst>
          </p:nvPr>
        </p:nvGraphicFramePr>
        <p:xfrm>
          <a:off x="2209801" y="1981200"/>
          <a:ext cx="8229601" cy="4339026"/>
        </p:xfrm>
        <a:graphic>
          <a:graphicData uri="http://schemas.openxmlformats.org/drawingml/2006/table">
            <a:tbl>
              <a:tblPr/>
              <a:tblGrid>
                <a:gridCol w="3524402"/>
                <a:gridCol w="1606361"/>
                <a:gridCol w="1606361"/>
                <a:gridCol w="1492477"/>
              </a:tblGrid>
              <a:tr h="482114">
                <a:tc>
                  <a:txBody>
                    <a:bodyPr/>
                    <a:lstStyle/>
                    <a:p>
                      <a:pPr algn="l" fontAlgn="b"/>
                      <a:endParaRPr lang="en-US" sz="2000" b="0"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ctr" fontAlgn="b"/>
                      <a:r>
                        <a:rPr lang="en-US" sz="2000" b="0" i="0" u="none" strike="noStrike" dirty="0">
                          <a:solidFill>
                            <a:srgbClr val="000000"/>
                          </a:solidFill>
                          <a:effectLst/>
                          <a:latin typeface="Calibri" panose="020F0502020204030204" pitchFamily="34" charset="0"/>
                        </a:rPr>
                        <a:t>FY 2007-08</a:t>
                      </a:r>
                    </a:p>
                  </a:txBody>
                  <a:tcPr marL="7144" marR="7144" marT="7144" marB="0" anchor="b">
                    <a:lnL>
                      <a:noFill/>
                    </a:lnL>
                    <a:lnR>
                      <a:noFill/>
                    </a:lnR>
                    <a:lnT>
                      <a:noFill/>
                    </a:lnT>
                    <a:lnB>
                      <a:noFill/>
                    </a:lnB>
                  </a:tcPr>
                </a:tc>
                <a:tc>
                  <a:txBody>
                    <a:bodyPr/>
                    <a:lstStyle/>
                    <a:p>
                      <a:pPr algn="ctr" fontAlgn="b"/>
                      <a:r>
                        <a:rPr lang="en-US" sz="2000" b="0" i="0" u="none" strike="noStrike" dirty="0">
                          <a:solidFill>
                            <a:srgbClr val="000000"/>
                          </a:solidFill>
                          <a:effectLst/>
                          <a:latin typeface="Calibri" panose="020F0502020204030204" pitchFamily="34" charset="0"/>
                        </a:rPr>
                        <a:t>FY 2016-17</a:t>
                      </a:r>
                    </a:p>
                  </a:txBody>
                  <a:tcPr marL="7144" marR="7144" marT="7144" marB="0" anchor="b">
                    <a:lnL>
                      <a:noFill/>
                    </a:lnL>
                    <a:lnR>
                      <a:noFill/>
                    </a:lnR>
                    <a:lnT>
                      <a:noFill/>
                    </a:lnT>
                    <a:lnB>
                      <a:noFill/>
                    </a:lnB>
                  </a:tcPr>
                </a:tc>
                <a:tc>
                  <a:txBody>
                    <a:bodyPr/>
                    <a:lstStyle/>
                    <a:p>
                      <a:pPr algn="ctr" fontAlgn="b"/>
                      <a:r>
                        <a:rPr lang="en-US" sz="2000" b="0" i="0" u="none" strike="noStrike">
                          <a:solidFill>
                            <a:srgbClr val="000000"/>
                          </a:solidFill>
                          <a:effectLst/>
                          <a:latin typeface="Calibri" panose="020F0502020204030204" pitchFamily="34" charset="0"/>
                        </a:rPr>
                        <a:t>Difference</a:t>
                      </a:r>
                    </a:p>
                  </a:txBody>
                  <a:tcPr marL="7144" marR="7144" marT="7144" marB="0" anchor="b">
                    <a:lnL>
                      <a:noFill/>
                    </a:lnL>
                    <a:lnR>
                      <a:noFill/>
                    </a:lnR>
                    <a:lnT>
                      <a:noFill/>
                    </a:lnT>
                    <a:lnB>
                      <a:noFill/>
                    </a:lnB>
                  </a:tcPr>
                </a:tc>
              </a:tr>
              <a:tr h="482114">
                <a:tc>
                  <a:txBody>
                    <a:bodyPr/>
                    <a:lstStyle/>
                    <a:p>
                      <a:pPr algn="l" fontAlgn="b"/>
                      <a:r>
                        <a:rPr lang="en-US" sz="2000" b="0" i="0" u="none" strike="noStrike" dirty="0">
                          <a:solidFill>
                            <a:srgbClr val="000000"/>
                          </a:solidFill>
                          <a:effectLst/>
                          <a:latin typeface="Calibri" panose="020F0502020204030204" pitchFamily="34" charset="0"/>
                        </a:rPr>
                        <a:t>K-12 Education</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2,416,284,557</a:t>
                      </a: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2,954,023,087</a:t>
                      </a: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537,738,530</a:t>
                      </a:r>
                    </a:p>
                  </a:txBody>
                  <a:tcPr marL="7144" marR="7144" marT="7144" marB="0" anchor="b">
                    <a:lnL>
                      <a:noFill/>
                    </a:lnL>
                    <a:lnR>
                      <a:noFill/>
                    </a:lnR>
                    <a:lnT>
                      <a:noFill/>
                    </a:lnT>
                    <a:lnB>
                      <a:noFill/>
                    </a:lnB>
                  </a:tcPr>
                </a:tc>
              </a:tr>
              <a:tr h="482114">
                <a:tc>
                  <a:txBody>
                    <a:bodyPr/>
                    <a:lstStyle/>
                    <a:p>
                      <a:pPr algn="l" fontAlgn="b"/>
                      <a:r>
                        <a:rPr lang="en-US" sz="2000" b="0" i="0" u="none" strike="noStrike" dirty="0">
                          <a:solidFill>
                            <a:srgbClr val="000000"/>
                          </a:solidFill>
                          <a:effectLst/>
                          <a:latin typeface="Calibri" panose="020F0502020204030204" pitchFamily="34" charset="0"/>
                        </a:rPr>
                        <a:t>Health and Social</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1,684,915,369</a:t>
                      </a: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2,036,821,095</a:t>
                      </a: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351,905,726</a:t>
                      </a:r>
                    </a:p>
                  </a:txBody>
                  <a:tcPr marL="7144" marR="7144" marT="7144" marB="0" anchor="b">
                    <a:lnL>
                      <a:noFill/>
                    </a:lnL>
                    <a:lnR>
                      <a:noFill/>
                    </a:lnR>
                    <a:lnT>
                      <a:noFill/>
                    </a:lnT>
                    <a:lnB>
                      <a:noFill/>
                    </a:lnB>
                  </a:tcPr>
                </a:tc>
              </a:tr>
              <a:tr h="482114">
                <a:tc>
                  <a:txBody>
                    <a:bodyPr/>
                    <a:lstStyle/>
                    <a:p>
                      <a:pPr algn="l" fontAlgn="b"/>
                      <a:r>
                        <a:rPr lang="en-US" sz="2000" b="0" i="0" u="none" strike="noStrike" dirty="0">
                          <a:solidFill>
                            <a:srgbClr val="000000"/>
                          </a:solidFill>
                          <a:effectLst/>
                          <a:latin typeface="Calibri" panose="020F0502020204030204" pitchFamily="34" charset="0"/>
                        </a:rPr>
                        <a:t>All Other</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1,129,360,663</a:t>
                      </a: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1,230,817,960</a:t>
                      </a: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101,457,297</a:t>
                      </a:r>
                    </a:p>
                  </a:txBody>
                  <a:tcPr marL="7144" marR="7144" marT="7144" marB="0" anchor="b">
                    <a:lnL>
                      <a:noFill/>
                    </a:lnL>
                    <a:lnR>
                      <a:noFill/>
                    </a:lnR>
                    <a:lnT>
                      <a:noFill/>
                    </a:lnT>
                    <a:lnB>
                      <a:noFill/>
                    </a:lnB>
                  </a:tcPr>
                </a:tc>
              </a:tr>
              <a:tr h="482114">
                <a:tc>
                  <a:txBody>
                    <a:bodyPr/>
                    <a:lstStyle/>
                    <a:p>
                      <a:pPr algn="l" fontAlgn="b"/>
                      <a:r>
                        <a:rPr lang="en-US" sz="2000" b="0" i="0" u="none" strike="noStrike" dirty="0">
                          <a:solidFill>
                            <a:srgbClr val="000000"/>
                          </a:solidFill>
                          <a:effectLst/>
                          <a:latin typeface="Calibri" panose="020F0502020204030204" pitchFamily="34" charset="0"/>
                        </a:rPr>
                        <a:t>Higher Education</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918,880,772</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619,725,916</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C00000"/>
                          </a:solidFill>
                          <a:effectLst/>
                          <a:latin typeface="Calibri" panose="020F0502020204030204" pitchFamily="34" charset="0"/>
                        </a:rPr>
                        <a:t>-299,154,856</a:t>
                      </a:r>
                    </a:p>
                  </a:txBody>
                  <a:tcPr marL="7144" marR="7144" marT="7144" marB="0" anchor="b">
                    <a:lnL>
                      <a:noFill/>
                    </a:lnL>
                    <a:lnR>
                      <a:noFill/>
                    </a:lnR>
                    <a:lnT>
                      <a:noFill/>
                    </a:lnT>
                    <a:lnB>
                      <a:noFill/>
                    </a:lnB>
                  </a:tcPr>
                </a:tc>
              </a:tr>
              <a:tr h="482114">
                <a:tc>
                  <a:txBody>
                    <a:bodyPr/>
                    <a:lstStyle/>
                    <a:p>
                      <a:pPr algn="l" fontAlgn="b"/>
                      <a:r>
                        <a:rPr lang="en-US" sz="2000" b="0" i="0" u="none" strike="noStrike">
                          <a:solidFill>
                            <a:srgbClr val="000000"/>
                          </a:solidFill>
                          <a:effectLst/>
                          <a:latin typeface="Calibri" panose="020F0502020204030204" pitchFamily="34" charset="0"/>
                        </a:rPr>
                        <a:t>Correctional and Public Safety</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593,358,615</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686,014,965</a:t>
                      </a: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92,656,350</a:t>
                      </a:r>
                    </a:p>
                  </a:txBody>
                  <a:tcPr marL="7144" marR="7144" marT="7144" marB="0" anchor="b">
                    <a:lnL>
                      <a:noFill/>
                    </a:lnL>
                    <a:lnR>
                      <a:noFill/>
                    </a:lnR>
                    <a:lnT>
                      <a:noFill/>
                    </a:lnT>
                    <a:lnB>
                      <a:noFill/>
                    </a:lnB>
                  </a:tcPr>
                </a:tc>
              </a:tr>
              <a:tr h="482114">
                <a:tc>
                  <a:txBody>
                    <a:bodyPr/>
                    <a:lstStyle/>
                    <a:p>
                      <a:pPr algn="l" fontAlgn="b"/>
                      <a:r>
                        <a:rPr lang="en-US" sz="2000" b="0" i="0" u="none" strike="noStrike">
                          <a:solidFill>
                            <a:srgbClr val="000000"/>
                          </a:solidFill>
                          <a:effectLst/>
                          <a:latin typeface="Calibri" panose="020F0502020204030204" pitchFamily="34" charset="0"/>
                        </a:rPr>
                        <a:t>Transportation (DOT)</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186,590</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52,125,869</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B050"/>
                          </a:solidFill>
                          <a:effectLst/>
                          <a:latin typeface="Calibri" panose="020F0502020204030204" pitchFamily="34" charset="0"/>
                        </a:rPr>
                        <a:t>51,939,279</a:t>
                      </a:r>
                    </a:p>
                  </a:txBody>
                  <a:tcPr marL="7144" marR="7144" marT="7144" marB="0" anchor="b">
                    <a:lnL>
                      <a:noFill/>
                    </a:lnL>
                    <a:lnR>
                      <a:noFill/>
                    </a:lnR>
                    <a:lnT>
                      <a:noFill/>
                    </a:lnT>
                    <a:lnB>
                      <a:noFill/>
                    </a:lnB>
                  </a:tcPr>
                </a:tc>
              </a:tr>
              <a:tr h="482114">
                <a:tc>
                  <a:txBody>
                    <a:bodyPr/>
                    <a:lstStyle/>
                    <a:p>
                      <a:pPr algn="l" fontAlgn="b"/>
                      <a:endParaRPr lang="en-US" sz="20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r>
              <a:tr h="482114">
                <a:tc>
                  <a:txBody>
                    <a:bodyPr/>
                    <a:lstStyle/>
                    <a:p>
                      <a:pPr algn="l" fontAlgn="b"/>
                      <a:endParaRPr lang="en-US" sz="2000" b="0" i="0" u="none" strike="noStrike">
                        <a:solidFill>
                          <a:srgbClr val="000000"/>
                        </a:solidFill>
                        <a:effectLst/>
                        <a:latin typeface="Calibri" panose="020F0502020204030204" pitchFamily="34" charset="0"/>
                      </a:endParaRPr>
                    </a:p>
                  </a:txBody>
                  <a:tcPr marL="7144" marR="7144" marT="714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6,742,986,566</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7,579,528,892</a:t>
                      </a:r>
                    </a:p>
                  </a:txBody>
                  <a:tcPr marL="7144" marR="7144" marT="714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836,542,326</a:t>
                      </a:r>
                    </a:p>
                  </a:txBody>
                  <a:tcPr marL="7144" marR="7144" marT="7144" marB="0" anchor="b">
                    <a:lnL>
                      <a:noFill/>
                    </a:lnL>
                    <a:lnR>
                      <a:noFill/>
                    </a:lnR>
                    <a:lnT>
                      <a:noFill/>
                    </a:lnT>
                    <a:lnB>
                      <a:noFill/>
                    </a:lnB>
                  </a:tcPr>
                </a:tc>
              </a:tr>
            </a:tbl>
          </a:graphicData>
        </a:graphic>
      </p:graphicFrame>
    </p:spTree>
    <p:extLst>
      <p:ext uri="{BB962C8B-B14F-4D97-AF65-F5344CB8AC3E}">
        <p14:creationId xmlns:p14="http://schemas.microsoft.com/office/powerpoint/2010/main" val="826613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855" y="119788"/>
            <a:ext cx="9601200" cy="1485900"/>
          </a:xfrm>
        </p:spPr>
        <p:txBody>
          <a:bodyPr>
            <a:normAutofit/>
          </a:bodyPr>
          <a:lstStyle/>
          <a:p>
            <a:r>
              <a:rPr lang="en-US" sz="4800" dirty="0" smtClean="0"/>
              <a:t>FY 2017 Road Funding</a:t>
            </a: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2234374636"/>
              </p:ext>
            </p:extLst>
          </p:nvPr>
        </p:nvGraphicFramePr>
        <p:xfrm>
          <a:off x="1070916" y="862738"/>
          <a:ext cx="10552674" cy="5743318"/>
        </p:xfrm>
        <a:graphic>
          <a:graphicData uri="http://schemas.openxmlformats.org/drawingml/2006/table">
            <a:tbl>
              <a:tblPr firstRow="1" bandRow="1">
                <a:tableStyleId>{2A488322-F2BA-4B5B-9748-0D474271808F}</a:tableStyleId>
              </a:tblPr>
              <a:tblGrid>
                <a:gridCol w="5276337"/>
                <a:gridCol w="5276337"/>
              </a:tblGrid>
              <a:tr h="377751">
                <a:tc>
                  <a:txBody>
                    <a:bodyPr/>
                    <a:lstStyle/>
                    <a:p>
                      <a:pPr algn="ctr">
                        <a:lnSpc>
                          <a:spcPct val="100000"/>
                        </a:lnSpc>
                        <a:spcBef>
                          <a:spcPts val="0"/>
                        </a:spcBef>
                        <a:spcAft>
                          <a:spcPts val="0"/>
                        </a:spcAft>
                      </a:pPr>
                      <a:r>
                        <a:rPr lang="en-US" sz="1800" dirty="0" smtClean="0"/>
                        <a:t>Recurring</a:t>
                      </a:r>
                      <a:endParaRPr lang="en-US" sz="1800" dirty="0"/>
                    </a:p>
                  </a:txBody>
                  <a:tcPr/>
                </a:tc>
                <a:tc>
                  <a:txBody>
                    <a:bodyPr/>
                    <a:lstStyle/>
                    <a:p>
                      <a:pPr algn="ctr">
                        <a:lnSpc>
                          <a:spcPct val="100000"/>
                        </a:lnSpc>
                        <a:spcBef>
                          <a:spcPts val="0"/>
                        </a:spcBef>
                        <a:spcAft>
                          <a:spcPts val="0"/>
                        </a:spcAft>
                      </a:pPr>
                      <a:r>
                        <a:rPr lang="en-US" sz="1800" dirty="0" smtClean="0"/>
                        <a:t>Non-Recurring</a:t>
                      </a:r>
                      <a:endParaRPr lang="en-US" sz="1800" dirty="0"/>
                    </a:p>
                  </a:txBody>
                  <a:tcPr/>
                </a:tc>
              </a:tr>
              <a:tr h="536556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dirty="0" smtClean="0">
                          <a:solidFill>
                            <a:schemeClr val="accent2"/>
                          </a:solidFill>
                        </a:rPr>
                        <a:t>$216,360,000 </a:t>
                      </a:r>
                      <a:r>
                        <a:rPr lang="en-US" sz="2000" b="0" u="sng" dirty="0" smtClean="0">
                          <a:solidFill>
                            <a:schemeClr val="tx1"/>
                          </a:solidFill>
                        </a:rPr>
                        <a:t>DOT</a:t>
                      </a:r>
                      <a:r>
                        <a:rPr lang="en-US" sz="2000" b="0" u="none" baseline="0" dirty="0" smtClean="0">
                          <a:solidFill>
                            <a:schemeClr val="tx1"/>
                          </a:solidFill>
                        </a:rPr>
                        <a:t> </a:t>
                      </a:r>
                      <a:r>
                        <a:rPr lang="en-US" sz="2000" b="0" u="none" baseline="0" dirty="0" smtClean="0">
                          <a:solidFill>
                            <a:schemeClr val="tx1"/>
                          </a:solidFill>
                          <a:sym typeface="Symbol" panose="05050102010706020507" pitchFamily="18" charset="2"/>
                        </a:rPr>
                        <a:t> </a:t>
                      </a:r>
                      <a:r>
                        <a:rPr lang="en-US" sz="2000" b="0" u="sng" baseline="0" dirty="0" smtClean="0">
                          <a:solidFill>
                            <a:schemeClr val="tx1"/>
                          </a:solidFill>
                          <a:sym typeface="Symbol" panose="05050102010706020507" pitchFamily="18" charset="2"/>
                        </a:rPr>
                        <a:t>SIB</a:t>
                      </a:r>
                      <a:endParaRPr lang="en-US" sz="2000" b="1" u="sng" dirty="0" smtClean="0">
                        <a:solidFill>
                          <a:schemeClr val="accent2"/>
                        </a:solidFill>
                      </a:endParaRPr>
                    </a:p>
                    <a:p>
                      <a:pPr marL="742950" lvl="1" indent="-285750" algn="l">
                        <a:lnSpc>
                          <a:spcPct val="100000"/>
                        </a:lnSpc>
                        <a:spcBef>
                          <a:spcPts val="0"/>
                        </a:spcBef>
                        <a:spcAft>
                          <a:spcPts val="0"/>
                        </a:spcAft>
                        <a:buFont typeface="Arial" panose="020B0604020202020204" pitchFamily="34" charset="0"/>
                        <a:buChar char="•"/>
                      </a:pPr>
                      <a:r>
                        <a:rPr lang="en-US" sz="1600" dirty="0" smtClean="0"/>
                        <a:t>ACT 275 (2016):</a:t>
                      </a:r>
                      <a:r>
                        <a:rPr lang="en-US" sz="1600" baseline="0" dirty="0" smtClean="0"/>
                        <a:t> S. 1258, which sends the sales tax on cars and DMV fees and fines to the DOT for the DOT to transfer to the SIB for bonding. </a:t>
                      </a:r>
                    </a:p>
                    <a:p>
                      <a:pPr marL="1200150" lvl="2" indent="-285750" algn="l">
                        <a:lnSpc>
                          <a:spcPct val="100000"/>
                        </a:lnSpc>
                        <a:spcBef>
                          <a:spcPts val="0"/>
                        </a:spcBef>
                        <a:spcAft>
                          <a:spcPts val="0"/>
                        </a:spcAft>
                        <a:buFont typeface="Courier New" panose="02070309020205020404" pitchFamily="49" charset="0"/>
                        <a:buChar char="o"/>
                      </a:pPr>
                      <a:r>
                        <a:rPr lang="en-US" sz="1600" baseline="0" dirty="0" smtClean="0"/>
                        <a:t>Sales Tax on Cars </a:t>
                      </a:r>
                      <a:r>
                        <a:rPr lang="en-US" sz="1600" baseline="0" dirty="0" smtClean="0">
                          <a:solidFill>
                            <a:srgbClr val="00B050"/>
                          </a:solidFill>
                        </a:rPr>
                        <a:t>(</a:t>
                      </a:r>
                      <a:r>
                        <a:rPr lang="en-US" sz="1600" dirty="0" smtClean="0">
                          <a:solidFill>
                            <a:srgbClr val="00B050"/>
                          </a:solidFill>
                        </a:rPr>
                        <a:t>$131,360,000</a:t>
                      </a:r>
                      <a:r>
                        <a:rPr lang="en-US" sz="1600" baseline="0" dirty="0" smtClean="0">
                          <a:solidFill>
                            <a:schemeClr val="tx1"/>
                          </a:solidFill>
                        </a:rPr>
                        <a:t>): Remaining </a:t>
                      </a:r>
                      <a:r>
                        <a:rPr lang="en-US" sz="1600" dirty="0" smtClean="0"/>
                        <a:t>80% of the revenues (holding</a:t>
                      </a:r>
                      <a:r>
                        <a:rPr lang="en-US" sz="1600" baseline="0" dirty="0" smtClean="0"/>
                        <a:t> 20% EIA harmless) f</a:t>
                      </a:r>
                      <a:r>
                        <a:rPr lang="en-US" sz="1600" dirty="0" smtClean="0"/>
                        <a:t>rom sales, use and casual excise taxes regarding motor vehicle purchases was transferred to the State</a:t>
                      </a:r>
                      <a:r>
                        <a:rPr lang="en-US" sz="1600" baseline="0" dirty="0" smtClean="0"/>
                        <a:t> </a:t>
                      </a:r>
                      <a:r>
                        <a:rPr lang="en-US" sz="1600" dirty="0" smtClean="0"/>
                        <a:t>Highway Fund (SHF) at DOT.</a:t>
                      </a:r>
                    </a:p>
                    <a:p>
                      <a:pPr marL="1200150" lvl="2" indent="-285750" algn="l">
                        <a:lnSpc>
                          <a:spcPct val="100000"/>
                        </a:lnSpc>
                        <a:spcBef>
                          <a:spcPts val="0"/>
                        </a:spcBef>
                        <a:spcAft>
                          <a:spcPts val="0"/>
                        </a:spcAft>
                        <a:buFont typeface="Courier New" panose="02070309020205020404" pitchFamily="49" charset="0"/>
                        <a:buChar char="o"/>
                      </a:pPr>
                      <a:r>
                        <a:rPr lang="en-US" sz="1600" dirty="0" smtClean="0"/>
                        <a:t>DMV Fees and Fines </a:t>
                      </a:r>
                      <a:r>
                        <a:rPr lang="en-US" sz="1600" dirty="0" smtClean="0">
                          <a:solidFill>
                            <a:srgbClr val="00B050"/>
                          </a:solidFill>
                        </a:rPr>
                        <a:t>($85,000,000</a:t>
                      </a:r>
                      <a:r>
                        <a:rPr lang="en-US" sz="1600" dirty="0" smtClean="0"/>
                        <a:t>):</a:t>
                      </a:r>
                      <a:r>
                        <a:rPr lang="en-US" sz="1600" baseline="0" dirty="0" smtClean="0"/>
                        <a:t> </a:t>
                      </a:r>
                      <a:r>
                        <a:rPr lang="en-US" sz="1600" dirty="0" smtClean="0"/>
                        <a:t>DMV is to transfer all fees and fines collected for its operations—e.g. charges for the licensing, registering and titling of vehicles—to the DOT.</a:t>
                      </a:r>
                    </a:p>
                    <a:p>
                      <a:pPr marL="1200150" lvl="2" indent="-285750" algn="l">
                        <a:lnSpc>
                          <a:spcPct val="100000"/>
                        </a:lnSpc>
                        <a:spcBef>
                          <a:spcPts val="0"/>
                        </a:spcBef>
                        <a:spcAft>
                          <a:spcPts val="0"/>
                        </a:spcAft>
                        <a:buFont typeface="Courier New" panose="02070309020205020404" pitchFamily="49" charset="0"/>
                        <a:buChar char="o"/>
                      </a:pPr>
                      <a:r>
                        <a:rPr kumimoji="0" lang="en-US" sz="1600" b="1" i="1" u="none" strike="noStrike" kern="1200" cap="none" spc="0" normalizeH="0" baseline="0" noProof="0" dirty="0" smtClean="0">
                          <a:ln>
                            <a:noFill/>
                          </a:ln>
                          <a:solidFill>
                            <a:schemeClr val="tx1"/>
                          </a:solidFill>
                          <a:effectLst/>
                          <a:uLnTx/>
                          <a:uFillTx/>
                          <a:sym typeface="Symbol" panose="05050102010706020507" pitchFamily="18" charset="2"/>
                        </a:rPr>
                        <a:t>1</a:t>
                      </a:r>
                      <a:r>
                        <a:rPr kumimoji="0" lang="en-US" sz="1600" b="1" i="1" u="none" strike="noStrike" kern="1200" cap="none" spc="0" normalizeH="0" baseline="30000" noProof="0" dirty="0" smtClean="0">
                          <a:ln>
                            <a:noFill/>
                          </a:ln>
                          <a:solidFill>
                            <a:schemeClr val="tx1"/>
                          </a:solidFill>
                          <a:effectLst/>
                          <a:uLnTx/>
                          <a:uFillTx/>
                          <a:sym typeface="Symbol" panose="05050102010706020507" pitchFamily="18" charset="2"/>
                        </a:rPr>
                        <a:t>st</a:t>
                      </a:r>
                      <a:r>
                        <a:rPr kumimoji="0" lang="en-US" sz="1600" b="1" i="1" u="none" strike="noStrike" kern="1200" cap="none" spc="0" normalizeH="0" baseline="0" noProof="0" dirty="0" smtClean="0">
                          <a:ln>
                            <a:noFill/>
                          </a:ln>
                          <a:solidFill>
                            <a:schemeClr val="tx1"/>
                          </a:solidFill>
                          <a:effectLst/>
                          <a:uLnTx/>
                          <a:uFillTx/>
                          <a:sym typeface="Symbol" panose="05050102010706020507" pitchFamily="18" charset="2"/>
                        </a:rPr>
                        <a:t> $50,0000,000 </a:t>
                      </a:r>
                      <a:r>
                        <a:rPr kumimoji="0" lang="en-US" sz="1600" b="1" i="1" u="none" strike="noStrike" kern="1200" cap="none" spc="0" normalizeH="0" baseline="0" noProof="0" dirty="0" smtClean="0">
                          <a:ln>
                            <a:noFill/>
                          </a:ln>
                          <a:solidFill>
                            <a:schemeClr val="accent3"/>
                          </a:solidFill>
                          <a:effectLst/>
                          <a:uLnTx/>
                          <a:uFillTx/>
                          <a:sym typeface="Symbol" panose="05050102010706020507" pitchFamily="18" charset="2"/>
                        </a:rPr>
                        <a:t>BRIDGES</a:t>
                      </a:r>
                    </a:p>
                    <a:p>
                      <a:pPr marL="1200150" lvl="2" indent="-285750" algn="l">
                        <a:lnSpc>
                          <a:spcPct val="100000"/>
                        </a:lnSpc>
                        <a:spcBef>
                          <a:spcPts val="0"/>
                        </a:spcBef>
                        <a:spcAft>
                          <a:spcPts val="0"/>
                        </a:spcAft>
                        <a:buFont typeface="Courier New" panose="02070309020205020404" pitchFamily="49" charset="0"/>
                        <a:buChar char="o"/>
                      </a:pPr>
                      <a:r>
                        <a:rPr kumimoji="0" lang="en-US" sz="1600" b="1" i="1" u="none" strike="noStrike" kern="1200" cap="none" spc="0" normalizeH="0" baseline="0" noProof="0" dirty="0" smtClean="0">
                          <a:ln>
                            <a:noFill/>
                          </a:ln>
                          <a:solidFill>
                            <a:schemeClr val="tx1"/>
                          </a:solidFill>
                          <a:effectLst/>
                          <a:uLnTx/>
                          <a:uFillTx/>
                          <a:sym typeface="Symbol" panose="05050102010706020507" pitchFamily="18" charset="2"/>
                        </a:rPr>
                        <a:t>&gt;$50,000,000 </a:t>
                      </a:r>
                      <a:r>
                        <a:rPr kumimoji="0" lang="en-US" sz="1600" b="1" i="1" u="none" strike="noStrike" kern="1200" cap="none" spc="0" normalizeH="0" baseline="0" noProof="0" dirty="0" smtClean="0">
                          <a:ln>
                            <a:noFill/>
                          </a:ln>
                          <a:solidFill>
                            <a:schemeClr val="accent3"/>
                          </a:solidFill>
                          <a:effectLst/>
                          <a:uLnTx/>
                          <a:uFillTx/>
                          <a:sym typeface="Symbol" panose="05050102010706020507" pitchFamily="18" charset="2"/>
                        </a:rPr>
                        <a:t>INTERSTATES</a:t>
                      </a:r>
                    </a:p>
                    <a:p>
                      <a:pPr marL="1200150" lvl="2" indent="-285750" algn="l">
                        <a:lnSpc>
                          <a:spcPct val="100000"/>
                        </a:lnSpc>
                        <a:spcBef>
                          <a:spcPts val="0"/>
                        </a:spcBef>
                        <a:spcAft>
                          <a:spcPts val="0"/>
                        </a:spcAft>
                        <a:buFont typeface="Courier New" panose="02070309020205020404" pitchFamily="49" charset="0"/>
                        <a:buChar char="o"/>
                      </a:pPr>
                      <a:r>
                        <a:rPr kumimoji="0" lang="en-US" sz="1600" b="1" i="1" u="none" strike="noStrike" kern="1200" cap="none" spc="0" normalizeH="0" baseline="0" noProof="0" dirty="0" smtClean="0">
                          <a:ln>
                            <a:noFill/>
                          </a:ln>
                          <a:solidFill>
                            <a:schemeClr val="tx1"/>
                          </a:solidFill>
                          <a:effectLst/>
                          <a:uLnTx/>
                          <a:uFillTx/>
                        </a:rPr>
                        <a:t>$1.6B to interstates, $700M to bridges over 10-15 years. $400M to resurfacing from freed up funds.</a:t>
                      </a:r>
                    </a:p>
                    <a:p>
                      <a:pPr algn="l">
                        <a:lnSpc>
                          <a:spcPct val="100000"/>
                        </a:lnSpc>
                        <a:spcBef>
                          <a:spcPts val="0"/>
                        </a:spcBef>
                        <a:spcAft>
                          <a:spcPts val="0"/>
                        </a:spcAft>
                      </a:pPr>
                      <a:endParaRPr lang="en-US" sz="1600" dirty="0"/>
                    </a:p>
                  </a:txBody>
                  <a:tcPr/>
                </a:tc>
                <a:tc>
                  <a:txBody>
                    <a:bodyPr/>
                    <a:lstStyle/>
                    <a:p>
                      <a:pPr lvl="0" algn="l">
                        <a:lnSpc>
                          <a:spcPct val="100000"/>
                        </a:lnSpc>
                        <a:spcBef>
                          <a:spcPts val="0"/>
                        </a:spcBef>
                        <a:spcAft>
                          <a:spcPts val="0"/>
                        </a:spcAft>
                      </a:pPr>
                      <a:r>
                        <a:rPr lang="en-US" sz="2000" b="1" dirty="0" smtClean="0">
                          <a:solidFill>
                            <a:schemeClr val="accent2"/>
                          </a:solidFill>
                        </a:rPr>
                        <a:t>$49,000,000 </a:t>
                      </a:r>
                      <a:r>
                        <a:rPr lang="en-US" sz="2000" b="0" u="sng" dirty="0" smtClean="0">
                          <a:solidFill>
                            <a:schemeClr val="tx1"/>
                          </a:solidFill>
                        </a:rPr>
                        <a:t>DOT</a:t>
                      </a:r>
                      <a:endParaRPr lang="en-US" sz="2000" b="0" dirty="0" smtClean="0">
                        <a:solidFill>
                          <a:schemeClr val="tx1"/>
                        </a:solidFill>
                      </a:endParaRPr>
                    </a:p>
                    <a:p>
                      <a:pPr marL="285750" lvl="0" indent="-285750" algn="l">
                        <a:lnSpc>
                          <a:spcPct val="100000"/>
                        </a:lnSpc>
                        <a:spcBef>
                          <a:spcPts val="0"/>
                        </a:spcBef>
                        <a:spcAft>
                          <a:spcPts val="0"/>
                        </a:spcAft>
                        <a:buFont typeface="Arial" panose="020B0604020202020204" pitchFamily="34" charset="0"/>
                        <a:buChar char="•"/>
                      </a:pPr>
                      <a:r>
                        <a:rPr lang="en-US" sz="1600" dirty="0" smtClean="0"/>
                        <a:t>ACT 284 (2016): Allocation to DOT for Storm Recovery (Flood) match; $11.7M is to be transferred from the FEMA state match sent to the Adjutant General. </a:t>
                      </a:r>
                    </a:p>
                    <a:p>
                      <a:pPr lvl="0" algn="l">
                        <a:lnSpc>
                          <a:spcPct val="100000"/>
                        </a:lnSpc>
                        <a:spcBef>
                          <a:spcPts val="0"/>
                        </a:spcBef>
                        <a:spcAft>
                          <a:spcPts val="0"/>
                        </a:spcAft>
                      </a:pPr>
                      <a:endParaRPr lang="en-US"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2"/>
                          </a:solidFill>
                        </a:rPr>
                        <a:t>$50,000,000 </a:t>
                      </a:r>
                      <a:r>
                        <a:rPr lang="en-US" sz="2000" b="0" u="sng" dirty="0" smtClean="0">
                          <a:solidFill>
                            <a:schemeClr val="tx1"/>
                          </a:solidFill>
                        </a:rPr>
                        <a:t>DOT</a:t>
                      </a:r>
                      <a:endParaRPr lang="en-US" sz="2000" b="1" dirty="0" smtClean="0">
                        <a:solidFill>
                          <a:schemeClr val="accent2"/>
                        </a:solidFill>
                      </a:endParaRPr>
                    </a:p>
                    <a:p>
                      <a:pPr marL="285750" lvl="0" indent="-285750" algn="l">
                        <a:lnSpc>
                          <a:spcPct val="100000"/>
                        </a:lnSpc>
                        <a:spcBef>
                          <a:spcPts val="0"/>
                        </a:spcBef>
                        <a:spcAft>
                          <a:spcPts val="0"/>
                        </a:spcAft>
                        <a:buFont typeface="Arial" panose="020B0604020202020204" pitchFamily="34" charset="0"/>
                        <a:buChar char="•"/>
                      </a:pPr>
                      <a:r>
                        <a:rPr lang="en-US" sz="1600" dirty="0" smtClean="0"/>
                        <a:t>ACT 284 (2016): Backfill of Non-Federal Aid Highway Fund (NFAHF) as 50% sales tax on cars redirected to SHF via Act 275.</a:t>
                      </a:r>
                    </a:p>
                    <a:p>
                      <a:pPr lvl="0" algn="l">
                        <a:lnSpc>
                          <a:spcPct val="100000"/>
                        </a:lnSpc>
                        <a:spcBef>
                          <a:spcPts val="0"/>
                        </a:spcBef>
                        <a:spcAft>
                          <a:spcPts val="0"/>
                        </a:spcAft>
                      </a:pPr>
                      <a:endParaRPr lang="en-US"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2"/>
                          </a:solidFill>
                        </a:rPr>
                        <a:t>$50,000,000 </a:t>
                      </a:r>
                      <a:r>
                        <a:rPr lang="en-US" sz="2000" b="0" u="sng" dirty="0" smtClean="0">
                          <a:solidFill>
                            <a:schemeClr val="tx1"/>
                          </a:solidFill>
                        </a:rPr>
                        <a:t>CTCs</a:t>
                      </a:r>
                      <a:endParaRPr lang="en-US" sz="2000" b="1" dirty="0" smtClean="0">
                        <a:solidFill>
                          <a:schemeClr val="accent2"/>
                        </a:solidFill>
                      </a:endParaRPr>
                    </a:p>
                    <a:p>
                      <a:pPr marL="285750" lvl="0" indent="-285750" algn="l">
                        <a:lnSpc>
                          <a:spcPct val="100000"/>
                        </a:lnSpc>
                        <a:spcBef>
                          <a:spcPts val="0"/>
                        </a:spcBef>
                        <a:spcAft>
                          <a:spcPts val="0"/>
                        </a:spcAft>
                        <a:buFont typeface="Arial" panose="020B0604020202020204" pitchFamily="34" charset="0"/>
                        <a:buChar char="•"/>
                      </a:pPr>
                      <a:r>
                        <a:rPr lang="en-US" sz="1600" dirty="0" smtClean="0"/>
                        <a:t>ACT 284 (2016): Transfer of Act 92 (2015) SIB funds to the CTCs for use on the state-owned highway system for paving, rehabilitation, resurfacing, and/or reconstruction, and bridge repair, replacement, or reconstruction (proviso 117.135).</a:t>
                      </a:r>
                    </a:p>
                    <a:p>
                      <a:pPr algn="l">
                        <a:lnSpc>
                          <a:spcPct val="100000"/>
                        </a:lnSpc>
                        <a:spcBef>
                          <a:spcPts val="0"/>
                        </a:spcBef>
                        <a:spcAft>
                          <a:spcPts val="0"/>
                        </a:spcAft>
                      </a:pPr>
                      <a:endParaRPr lang="en-US" sz="1600" dirty="0"/>
                    </a:p>
                  </a:txBody>
                  <a:tcPr/>
                </a:tc>
              </a:tr>
            </a:tbl>
          </a:graphicData>
        </a:graphic>
      </p:graphicFrame>
    </p:spTree>
    <p:extLst>
      <p:ext uri="{BB962C8B-B14F-4D97-AF65-F5344CB8AC3E}">
        <p14:creationId xmlns:p14="http://schemas.microsoft.com/office/powerpoint/2010/main" val="2172905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Formula driven budget items</a:t>
            </a:r>
            <a:endParaRPr lang="en-US" dirty="0"/>
          </a:p>
        </p:txBody>
      </p:sp>
      <p:sp>
        <p:nvSpPr>
          <p:cNvPr id="3" name="Subtitle 2"/>
          <p:cNvSpPr>
            <a:spLocks noGrp="1"/>
          </p:cNvSpPr>
          <p:nvPr>
            <p:ph type="subTitle" idx="1"/>
          </p:nvPr>
        </p:nvSpPr>
        <p:spPr>
          <a:xfrm>
            <a:off x="2679906" y="3956279"/>
            <a:ext cx="6831673" cy="1486578"/>
          </a:xfrm>
        </p:spPr>
        <p:txBody>
          <a:bodyPr>
            <a:noAutofit/>
          </a:bodyPr>
          <a:lstStyle/>
          <a:p>
            <a:r>
              <a:rPr lang="en-US" sz="3600" dirty="0" smtClean="0">
                <a:solidFill>
                  <a:schemeClr val="accent1"/>
                </a:solidFill>
              </a:rPr>
              <a:t>Education Finance Act and the Local Government Fund.</a:t>
            </a:r>
            <a:endParaRPr lang="en-US" sz="3600" dirty="0">
              <a:solidFill>
                <a:schemeClr val="accent1"/>
              </a:solidFill>
            </a:endParaRPr>
          </a:p>
        </p:txBody>
      </p:sp>
    </p:spTree>
    <p:extLst>
      <p:ext uri="{BB962C8B-B14F-4D97-AF65-F5344CB8AC3E}">
        <p14:creationId xmlns:p14="http://schemas.microsoft.com/office/powerpoint/2010/main" val="3336459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Finance Act of </a:t>
            </a:r>
            <a:r>
              <a:rPr lang="en-US" dirty="0" smtClean="0"/>
              <a:t>1977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Education Finance Act is the main funding source for education funding in SC</a:t>
            </a:r>
          </a:p>
          <a:p>
            <a:r>
              <a:rPr lang="en-US" dirty="0" smtClean="0"/>
              <a:t>The ADM (average daily membership) for each student classification is multiplied by the weighting factor for the respective classification to determine the weighted pupil units (</a:t>
            </a:r>
            <a:r>
              <a:rPr lang="en-US" dirty="0" err="1" smtClean="0"/>
              <a:t>WPU</a:t>
            </a:r>
            <a:r>
              <a:rPr lang="en-US" dirty="0" smtClean="0"/>
              <a:t>) for each classification.  The district’s total </a:t>
            </a:r>
            <a:r>
              <a:rPr lang="en-US" dirty="0" err="1" smtClean="0"/>
              <a:t>WPU</a:t>
            </a:r>
            <a:r>
              <a:rPr lang="en-US" dirty="0" smtClean="0"/>
              <a:t> for a for all classifications is multiplied be the base student cost (BSC) to arrive at the total cost for the foundation program.</a:t>
            </a:r>
          </a:p>
          <a:p>
            <a:r>
              <a:rPr lang="en-US" dirty="0" smtClean="0"/>
              <a:t>The amount of local support the district is required to provide is determined by computing the total statewide collective local share (approximately 30 percent) of the cost of the foundation program multiplied by the district’s index of taxpaying ability.  The district’s index of taxpaying ability is the district’s relative fiscal capacity compared to that of all other districts in the State, based on the full market value of all taxable property in the district.</a:t>
            </a:r>
          </a:p>
          <a:p>
            <a:r>
              <a:rPr lang="en-US" dirty="0" smtClean="0"/>
              <a:t>The amount the State provides to each school district is the difference between the total cost for the district to provide the foundation program and the district’s required local support.</a:t>
            </a:r>
          </a:p>
          <a:p>
            <a:r>
              <a:rPr lang="en-US" dirty="0" smtClean="0"/>
              <a:t>Current appropriation for the Education Finance Act is </a:t>
            </a:r>
            <a:r>
              <a:rPr lang="en-US" dirty="0" smtClean="0">
                <a:solidFill>
                  <a:srgbClr val="00B050"/>
                </a:solidFill>
              </a:rPr>
              <a:t>$1,728,148,671</a:t>
            </a:r>
            <a:r>
              <a:rPr lang="en-US" dirty="0" smtClean="0"/>
              <a:t>.  This is the largest single line item in the Budget.  Current estimate for </a:t>
            </a:r>
            <a:r>
              <a:rPr lang="en-US" dirty="0" err="1" smtClean="0"/>
              <a:t>WPU’s</a:t>
            </a:r>
            <a:r>
              <a:rPr lang="en-US" dirty="0" smtClean="0"/>
              <a:t> is 966,029 for FY 2017.</a:t>
            </a:r>
            <a:endParaRPr lang="en-US" dirty="0"/>
          </a:p>
        </p:txBody>
      </p:sp>
      <p:sp>
        <p:nvSpPr>
          <p:cNvPr id="4" name="Rectangle 3"/>
          <p:cNvSpPr/>
          <p:nvPr/>
        </p:nvSpPr>
        <p:spPr>
          <a:xfrm>
            <a:off x="1371600" y="6118163"/>
            <a:ext cx="3753143" cy="369332"/>
          </a:xfrm>
          <a:prstGeom prst="rect">
            <a:avLst/>
          </a:prstGeom>
        </p:spPr>
        <p:txBody>
          <a:bodyPr wrap="none">
            <a:spAutoFit/>
          </a:bodyPr>
          <a:lstStyle/>
          <a:p>
            <a:r>
              <a:rPr lang="en-US" dirty="0">
                <a:solidFill>
                  <a:prstClr val="black"/>
                </a:solidFill>
              </a:rPr>
              <a:t>Source:  2016-2017 Funding Manual</a:t>
            </a:r>
          </a:p>
        </p:txBody>
      </p:sp>
    </p:spTree>
    <p:extLst>
      <p:ext uri="{BB962C8B-B14F-4D97-AF65-F5344CB8AC3E}">
        <p14:creationId xmlns:p14="http://schemas.microsoft.com/office/powerpoint/2010/main" val="81083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C578284-64C9-48F6-AA33-BBAB1F942C75}" type="slidenum">
              <a:rPr lang="en-US" smtClean="0"/>
              <a:pPr/>
              <a:t>8</a:t>
            </a:fld>
            <a:endParaRPr lang="en-US" dirty="0"/>
          </a:p>
        </p:txBody>
      </p:sp>
      <p:graphicFrame>
        <p:nvGraphicFramePr>
          <p:cNvPr id="4" name="Chart 3"/>
          <p:cNvGraphicFramePr>
            <a:graphicFrameLocks/>
          </p:cNvGraphicFramePr>
          <p:nvPr>
            <p:extLst/>
          </p:nvPr>
        </p:nvGraphicFramePr>
        <p:xfrm>
          <a:off x="2057400" y="838200"/>
          <a:ext cx="7930896" cy="5524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3794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273057" y="132570"/>
            <a:ext cx="9963890" cy="5981276"/>
          </a:xfrm>
          <a:prstGeom prst="rect">
            <a:avLst/>
          </a:prstGeom>
        </p:spPr>
      </p:pic>
      <p:sp>
        <p:nvSpPr>
          <p:cNvPr id="6" name="TextBox 5"/>
          <p:cNvSpPr txBox="1"/>
          <p:nvPr/>
        </p:nvSpPr>
        <p:spPr>
          <a:xfrm>
            <a:off x="1201783" y="6113846"/>
            <a:ext cx="10432869" cy="369332"/>
          </a:xfrm>
          <a:prstGeom prst="rect">
            <a:avLst/>
          </a:prstGeom>
          <a:noFill/>
        </p:spPr>
        <p:txBody>
          <a:bodyPr wrap="square" rtlCol="0">
            <a:spAutoFit/>
          </a:bodyPr>
          <a:lstStyle/>
          <a:p>
            <a:r>
              <a:rPr lang="en-US" i="1" dirty="0" smtClean="0"/>
              <a:t>** Does not include Special Schools but does include Public Charter District beginning in FY 2009</a:t>
            </a:r>
            <a:endParaRPr lang="en-US" i="1" dirty="0"/>
          </a:p>
        </p:txBody>
      </p:sp>
      <p:sp>
        <p:nvSpPr>
          <p:cNvPr id="7" name="TextBox 6"/>
          <p:cNvSpPr txBox="1"/>
          <p:nvPr/>
        </p:nvSpPr>
        <p:spPr>
          <a:xfrm>
            <a:off x="7859839" y="1682873"/>
            <a:ext cx="2034746" cy="646331"/>
          </a:xfrm>
          <a:prstGeom prst="rect">
            <a:avLst/>
          </a:prstGeom>
          <a:noFill/>
        </p:spPr>
        <p:txBody>
          <a:bodyPr wrap="square" rtlCol="0">
            <a:spAutoFit/>
          </a:bodyPr>
          <a:lstStyle/>
          <a:p>
            <a:pPr algn="ctr"/>
            <a:r>
              <a:rPr lang="en-US" dirty="0" smtClean="0"/>
              <a:t>Compound Growth Rate 1.21%</a:t>
            </a:r>
            <a:endParaRPr lang="en-US" dirty="0"/>
          </a:p>
        </p:txBody>
      </p:sp>
      <p:sp>
        <p:nvSpPr>
          <p:cNvPr id="8" name="TextBox 7"/>
          <p:cNvSpPr txBox="1"/>
          <p:nvPr/>
        </p:nvSpPr>
        <p:spPr>
          <a:xfrm>
            <a:off x="7584614" y="2960561"/>
            <a:ext cx="2072486" cy="646331"/>
          </a:xfrm>
          <a:prstGeom prst="rect">
            <a:avLst/>
          </a:prstGeom>
          <a:noFill/>
        </p:spPr>
        <p:txBody>
          <a:bodyPr wrap="square" rtlCol="0">
            <a:spAutoFit/>
          </a:bodyPr>
          <a:lstStyle/>
          <a:p>
            <a:pPr algn="ctr"/>
            <a:r>
              <a:rPr lang="en-US" dirty="0" smtClean="0"/>
              <a:t>Compound Growth Rate 0.68%</a:t>
            </a:r>
            <a:endParaRPr lang="en-US" dirty="0"/>
          </a:p>
        </p:txBody>
      </p:sp>
    </p:spTree>
    <p:extLst>
      <p:ext uri="{BB962C8B-B14F-4D97-AF65-F5344CB8AC3E}">
        <p14:creationId xmlns:p14="http://schemas.microsoft.com/office/powerpoint/2010/main" val="3365641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2053</TotalTime>
  <Words>927</Words>
  <Application>Microsoft Office PowerPoint</Application>
  <PresentationFormat>Widescreen</PresentationFormat>
  <Paragraphs>124</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Century Gothic</vt:lpstr>
      <vt:lpstr>Courier New</vt:lpstr>
      <vt:lpstr>Franklin Gothic Book</vt:lpstr>
      <vt:lpstr>Symbol</vt:lpstr>
      <vt:lpstr>Crop</vt:lpstr>
      <vt:lpstr>Elected officials forum</vt:lpstr>
      <vt:lpstr>Trends in revenues and appropriations</vt:lpstr>
      <vt:lpstr>PowerPoint Presentation</vt:lpstr>
      <vt:lpstr>Where is the General Fund Money Spent? Pre and Post Great Recession</vt:lpstr>
      <vt:lpstr>FY 2017 Road Funding</vt:lpstr>
      <vt:lpstr>Formula driven budget items</vt:lpstr>
      <vt:lpstr>Education Finance Act of 1977 </vt:lpstr>
      <vt:lpstr>PowerPoint Presentation</vt:lpstr>
      <vt:lpstr>PowerPoint Presentation</vt:lpstr>
      <vt:lpstr>Additional weights in the EFA Formula from Proviso 1.3</vt:lpstr>
      <vt:lpstr>PowerPoint Presentation</vt:lpstr>
      <vt:lpstr>General Fund Revenue Growth Outlook</vt:lpstr>
      <vt:lpstr>National Total Personal Income is $16T.  So, SC’s share of the national economy is about 1.25%.</vt:lpstr>
      <vt:lpstr>The 10-year trend for SC Personal Income Growth is 4.1%.  The BEA estimate is 4.9%.  </vt:lpstr>
      <vt:lpstr>PowerPoint Presentation</vt:lpstr>
      <vt:lpstr>Pensions</vt:lpstr>
      <vt:lpstr>PowerPoint Presentation</vt:lpstr>
      <vt:lpstr>PowerPoint Presentation</vt:lpstr>
      <vt:lpstr>PowerPoint Presentation</vt:lpstr>
      <vt:lpstr>PowerPoint Presentation</vt:lpstr>
      <vt:lpstr>PowerPoint Presentation</vt:lpstr>
      <vt:lpstr>PowerPoint Presentation</vt:lpstr>
      <vt:lpstr>SCRS Trust Fund   Comparison of Payroll Contributions Received and Regular Benefits Paid </vt:lpstr>
      <vt:lpstr>Pensions – The solution is $$$ Options:</vt:lpstr>
      <vt:lpstr>Pensions Other Considerations</vt:lpstr>
      <vt:lpstr>Fiscal Year 17-18 Budget outlook</vt:lpstr>
      <vt:lpstr>FY17-18 “New” Money</vt:lpstr>
      <vt:lpstr>BASIC BUDGET OBLIGATIONS (Increases above base budget)</vt:lpstr>
      <vt:lpstr>Conclusion</vt:lpstr>
      <vt:lpstr>Questions? My email address is: mikeshealy@scsenate.gov</vt:lpstr>
    </vt:vector>
  </TitlesOfParts>
  <Company>Legislative Services Agency (LSA)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Evelyn Sexton</dc:creator>
  <cp:lastModifiedBy>Mike Shealy</cp:lastModifiedBy>
  <cp:revision>147</cp:revision>
  <cp:lastPrinted>2017-01-03T14:29:54Z</cp:lastPrinted>
  <dcterms:created xsi:type="dcterms:W3CDTF">2016-11-07T20:01:37Z</dcterms:created>
  <dcterms:modified xsi:type="dcterms:W3CDTF">2017-01-04T14:58:04Z</dcterms:modified>
</cp:coreProperties>
</file>